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76"/>
  </p:notesMasterIdLst>
  <p:sldIdLst>
    <p:sldId id="256" r:id="rId2"/>
    <p:sldId id="356" r:id="rId3"/>
    <p:sldId id="403" r:id="rId4"/>
    <p:sldId id="404" r:id="rId5"/>
    <p:sldId id="405" r:id="rId6"/>
    <p:sldId id="406" r:id="rId7"/>
    <p:sldId id="409" r:id="rId8"/>
    <p:sldId id="258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358" r:id="rId17"/>
    <p:sldId id="359" r:id="rId18"/>
    <p:sldId id="360" r:id="rId19"/>
    <p:sldId id="361" r:id="rId20"/>
    <p:sldId id="388" r:id="rId21"/>
    <p:sldId id="390" r:id="rId22"/>
    <p:sldId id="362" r:id="rId23"/>
    <p:sldId id="364" r:id="rId24"/>
    <p:sldId id="365" r:id="rId25"/>
    <p:sldId id="366" r:id="rId26"/>
    <p:sldId id="367" r:id="rId27"/>
    <p:sldId id="368" r:id="rId28"/>
    <p:sldId id="369" r:id="rId29"/>
    <p:sldId id="370" r:id="rId30"/>
    <p:sldId id="371" r:id="rId31"/>
    <p:sldId id="372" r:id="rId32"/>
    <p:sldId id="373" r:id="rId33"/>
    <p:sldId id="374" r:id="rId34"/>
    <p:sldId id="375" r:id="rId35"/>
    <p:sldId id="376" r:id="rId36"/>
    <p:sldId id="377" r:id="rId37"/>
    <p:sldId id="259" r:id="rId38"/>
    <p:sldId id="346" r:id="rId39"/>
    <p:sldId id="416" r:id="rId40"/>
    <p:sldId id="393" r:id="rId41"/>
    <p:sldId id="395" r:id="rId42"/>
    <p:sldId id="396" r:id="rId43"/>
    <p:sldId id="397" r:id="rId44"/>
    <p:sldId id="398" r:id="rId45"/>
    <p:sldId id="399" r:id="rId46"/>
    <p:sldId id="402" r:id="rId47"/>
    <p:sldId id="347" r:id="rId48"/>
    <p:sldId id="348" r:id="rId49"/>
    <p:sldId id="349" r:id="rId50"/>
    <p:sldId id="413" r:id="rId51"/>
    <p:sldId id="350" r:id="rId52"/>
    <p:sldId id="351" r:id="rId53"/>
    <p:sldId id="281" r:id="rId54"/>
    <p:sldId id="282" r:id="rId55"/>
    <p:sldId id="283" r:id="rId56"/>
    <p:sldId id="291" r:id="rId57"/>
    <p:sldId id="419" r:id="rId58"/>
    <p:sldId id="417" r:id="rId59"/>
    <p:sldId id="294" r:id="rId60"/>
    <p:sldId id="295" r:id="rId61"/>
    <p:sldId id="296" r:id="rId62"/>
    <p:sldId id="297" r:id="rId63"/>
    <p:sldId id="298" r:id="rId64"/>
    <p:sldId id="430" r:id="rId65"/>
    <p:sldId id="299" r:id="rId66"/>
    <p:sldId id="421" r:id="rId67"/>
    <p:sldId id="300" r:id="rId68"/>
    <p:sldId id="423" r:id="rId69"/>
    <p:sldId id="301" r:id="rId70"/>
    <p:sldId id="426" r:id="rId71"/>
    <p:sldId id="427" r:id="rId72"/>
    <p:sldId id="425" r:id="rId73"/>
    <p:sldId id="429" r:id="rId74"/>
    <p:sldId id="344" r:id="rId7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CEC20FE-7207-466D-BF2F-795A3ED38F0B}">
          <p14:sldIdLst>
            <p14:sldId id="256"/>
            <p14:sldId id="356"/>
            <p14:sldId id="403"/>
            <p14:sldId id="404"/>
            <p14:sldId id="405"/>
            <p14:sldId id="406"/>
            <p14:sldId id="409"/>
            <p14:sldId id="258"/>
            <p14:sldId id="379"/>
            <p14:sldId id="380"/>
            <p14:sldId id="381"/>
            <p14:sldId id="382"/>
            <p14:sldId id="383"/>
            <p14:sldId id="384"/>
            <p14:sldId id="385"/>
            <p14:sldId id="358"/>
            <p14:sldId id="359"/>
            <p14:sldId id="360"/>
            <p14:sldId id="361"/>
            <p14:sldId id="388"/>
            <p14:sldId id="390"/>
            <p14:sldId id="362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259"/>
            <p14:sldId id="346"/>
            <p14:sldId id="416"/>
            <p14:sldId id="393"/>
            <p14:sldId id="395"/>
            <p14:sldId id="396"/>
            <p14:sldId id="397"/>
            <p14:sldId id="398"/>
            <p14:sldId id="399"/>
            <p14:sldId id="402"/>
            <p14:sldId id="347"/>
            <p14:sldId id="348"/>
            <p14:sldId id="349"/>
            <p14:sldId id="413"/>
            <p14:sldId id="350"/>
            <p14:sldId id="351"/>
            <p14:sldId id="281"/>
            <p14:sldId id="282"/>
            <p14:sldId id="283"/>
            <p14:sldId id="291"/>
            <p14:sldId id="419"/>
            <p14:sldId id="417"/>
            <p14:sldId id="294"/>
            <p14:sldId id="295"/>
            <p14:sldId id="296"/>
            <p14:sldId id="297"/>
            <p14:sldId id="298"/>
            <p14:sldId id="430"/>
            <p14:sldId id="299"/>
            <p14:sldId id="421"/>
            <p14:sldId id="300"/>
            <p14:sldId id="423"/>
            <p14:sldId id="301"/>
            <p14:sldId id="426"/>
            <p14:sldId id="427"/>
            <p14:sldId id="425"/>
            <p14:sldId id="429"/>
            <p14:sldId id="34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660"/>
  </p:normalViewPr>
  <p:slideViewPr>
    <p:cSldViewPr>
      <p:cViewPr varScale="1">
        <p:scale>
          <a:sx n="65" d="100"/>
          <a:sy n="65" d="100"/>
        </p:scale>
        <p:origin x="-15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79D62-8A9E-491F-9891-A637DB51ABF5}" type="datetimeFigureOut">
              <a:rPr lang="ru-RU" smtClean="0"/>
              <a:t>20.08.2018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54799-1A90-48F3-BB19-B09C6D5591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527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54799-1A90-48F3-BB19-B09C6D55918F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558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613CA-D459-4C38-9123-E09589A710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915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7519B-379E-45CA-8AEC-0855B076DF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63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20.08.2018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p:transition spd="slow">
    <p:wip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785926"/>
            <a:ext cx="9144064" cy="2214578"/>
          </a:xfrm>
        </p:spPr>
        <p:txBody>
          <a:bodyPr>
            <a:noAutofit/>
          </a:bodyPr>
          <a:lstStyle/>
          <a:p>
            <a:pPr algn="ctr"/>
            <a:r>
              <a:rPr lang="ru-RU" sz="3400" dirty="0">
                <a:effectLst/>
              </a:rPr>
              <a:t>История и теория религии как научная и учебная дисциплина: понятие, структура, функции, генезис науки. Определения религии. Религия как историко-культурный и социальный </a:t>
            </a:r>
            <a:r>
              <a:rPr lang="ru-RU" sz="3400" dirty="0" smtClean="0">
                <a:effectLst/>
              </a:rPr>
              <a:t>феномен.</a:t>
            </a:r>
            <a:endParaRPr lang="ru-RU" sz="3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8926" y="428604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Лекция №1.</a:t>
            </a:r>
            <a:endParaRPr lang="ru-RU" sz="3600"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      Другие определения религии: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42984"/>
            <a:ext cx="9144000" cy="493714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-   одна из форм общественного сознания; совокупность духовных представлений, основывающихся на вере в сверхъестественные силы и существа (богов, духов), которые являются предметом поклонения.</a:t>
            </a:r>
          </a:p>
          <a:p>
            <a:pPr>
              <a:buNone/>
            </a:pPr>
            <a:r>
              <a:rPr lang="ru-RU" sz="2800" dirty="0" smtClean="0"/>
              <a:t>   -  организованное поклонение высшим силам. Религия не только представляет собою веру в существование высших сил, но устанавливает особые отношения к этим силам: она есть, следовательно, известная деятельность воли, направленная к этим силам.</a:t>
            </a:r>
          </a:p>
          <a:p>
            <a:pPr>
              <a:buNone/>
            </a:pPr>
            <a:endParaRPr lang="ru-RU" sz="2800" dirty="0" smtClean="0"/>
          </a:p>
          <a:p>
            <a:pPr>
              <a:buFontTx/>
              <a:buChar char="-"/>
            </a:pPr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01208"/>
            <a:ext cx="3046002" cy="143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137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71546"/>
            <a:ext cx="91440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u="sng" dirty="0" smtClean="0"/>
              <a:t>А.Б. Зубов </a:t>
            </a:r>
            <a:r>
              <a:rPr lang="ru-RU" dirty="0" smtClean="0"/>
              <a:t>считает, что </a:t>
            </a:r>
            <a:r>
              <a:rPr lang="ru-RU" dirty="0" smtClean="0">
                <a:solidFill>
                  <a:schemeClr val="tx1"/>
                </a:solidFill>
              </a:rPr>
              <a:t>религия</a:t>
            </a:r>
            <a:r>
              <a:rPr lang="ru-RU" dirty="0" smtClean="0"/>
              <a:t> — это связь конечного с бесконечным, человека — с Богом, целью которой является придание конечному качеств бесконечного, человеческому — божественного. Вера — обязательный спутник сознания.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645024"/>
            <a:ext cx="3456384" cy="310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8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7304" y="135"/>
            <a:ext cx="9151303" cy="2276737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</a:rPr>
              <a:t>Существует несколько точек зрения на происхождение слова «религия» (от лат. </a:t>
            </a:r>
            <a:r>
              <a:rPr lang="ru-RU" dirty="0" err="1">
                <a:latin typeface="Times New Roman"/>
                <a:ea typeface="Times New Roman"/>
              </a:rPr>
              <a:t>religio</a:t>
            </a:r>
            <a:r>
              <a:rPr lang="ru-RU" dirty="0">
                <a:latin typeface="Times New Roman"/>
                <a:ea typeface="Times New Roman"/>
              </a:rPr>
              <a:t> — совестливость, благочестие, благоговение, религия, святость, богослужение и др.)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2196412"/>
            <a:ext cx="4873217" cy="32488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44" y="3212976"/>
            <a:ext cx="5247456" cy="349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880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"/>
            <a:ext cx="9144000" cy="3501008"/>
          </a:xfrm>
        </p:spPr>
        <p:txBody>
          <a:bodyPr>
            <a:normAutofit fontScale="85000" lnSpcReduction="1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	Римский </a:t>
            </a:r>
            <a:r>
              <a:rPr lang="ru-RU" dirty="0">
                <a:latin typeface="Times New Roman"/>
                <a:ea typeface="Times New Roman"/>
              </a:rPr>
              <a:t>оратор, писатель и политический деятель I в. до н. э. Цицерон считал, что оно является производным от латинского глагола </a:t>
            </a:r>
            <a:r>
              <a:rPr lang="ru-RU" dirty="0" err="1">
                <a:latin typeface="Times New Roman"/>
                <a:ea typeface="Times New Roman"/>
              </a:rPr>
              <a:t>relegere</a:t>
            </a:r>
            <a:r>
              <a:rPr lang="ru-RU" dirty="0">
                <a:latin typeface="Times New Roman"/>
                <a:ea typeface="Times New Roman"/>
              </a:rPr>
              <a:t> (вновь собирать, снова обсуждать, опять обдумывать, откладывать на особое употребление), что в переносном смысле означает «благоговеть» или «относиться к чему-либо с особым вниманием, почтением». Отсюда и самое существо религии Цицерон видел в благоговении перед высшими силами, Божеством.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191510"/>
            <a:ext cx="2825059" cy="366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22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907"/>
            <a:ext cx="9144000" cy="2975046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	Известный </a:t>
            </a:r>
            <a:r>
              <a:rPr lang="ru-RU" dirty="0">
                <a:latin typeface="Times New Roman"/>
                <a:ea typeface="Times New Roman"/>
              </a:rPr>
              <a:t>западный христианский писатель и оратор </a:t>
            </a:r>
            <a:r>
              <a:rPr lang="ru-RU" dirty="0" err="1">
                <a:latin typeface="Times New Roman"/>
                <a:ea typeface="Times New Roman"/>
              </a:rPr>
              <a:t>Лактанций</a:t>
            </a:r>
            <a:r>
              <a:rPr lang="ru-RU" dirty="0">
                <a:latin typeface="Times New Roman"/>
                <a:ea typeface="Times New Roman"/>
              </a:rPr>
              <a:t> считал, что термин «религия» происходит от латинского глагола </a:t>
            </a:r>
            <a:r>
              <a:rPr lang="ru-RU" dirty="0" err="1">
                <a:latin typeface="Times New Roman"/>
                <a:ea typeface="Times New Roman"/>
              </a:rPr>
              <a:t>religare</a:t>
            </a:r>
            <a:r>
              <a:rPr lang="ru-RU" dirty="0">
                <a:latin typeface="Times New Roman"/>
                <a:ea typeface="Times New Roman"/>
              </a:rPr>
              <a:t>, означающего связывать, соединять. Поэтому и религию он определял как союз благочестия человека с Богом.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541393"/>
            <a:ext cx="2803748" cy="420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68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61" y="21907"/>
            <a:ext cx="6137516" cy="6359421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	Подобным </a:t>
            </a:r>
            <a:r>
              <a:rPr lang="ru-RU" dirty="0">
                <a:latin typeface="Times New Roman"/>
                <a:ea typeface="Times New Roman"/>
              </a:rPr>
              <a:t>же образом понимал существо религии и блаженный Августин, хотя он считал, что слово «религия» произошло от глагола </a:t>
            </a:r>
            <a:r>
              <a:rPr lang="ru-RU" dirty="0" err="1">
                <a:latin typeface="Times New Roman"/>
                <a:ea typeface="Times New Roman"/>
              </a:rPr>
              <a:t>reeligere</a:t>
            </a:r>
            <a:r>
              <a:rPr lang="ru-RU" dirty="0">
                <a:latin typeface="Times New Roman"/>
                <a:ea typeface="Times New Roman"/>
              </a:rPr>
              <a:t>, то есть воссоединять, и сама религия означает воссоединение, возобновление когда-то утерянного союза между человеком и </a:t>
            </a:r>
            <a:r>
              <a:rPr lang="ru-RU" dirty="0" smtClean="0">
                <a:latin typeface="Times New Roman"/>
                <a:ea typeface="Times New Roman"/>
              </a:rPr>
              <a:t>Богом.</a:t>
            </a:r>
            <a:endParaRPr lang="ru-RU" dirty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</a:rPr>
              <a:t>Бог и Дьявол — основные понятия религии</a:t>
            </a:r>
          </a:p>
          <a:p>
            <a:pPr marL="0" indent="0">
              <a:buNone/>
            </a:pPr>
            <a:r>
              <a:rPr lang="ru-RU" dirty="0" smtClean="0"/>
              <a:t> 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Вывод: </a:t>
            </a:r>
            <a:r>
              <a:rPr lang="ru-RU" dirty="0" smtClean="0"/>
              <a:t>определения </a:t>
            </a:r>
            <a:r>
              <a:rPr lang="ru-RU" dirty="0"/>
              <a:t>религии делятся на: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279981"/>
            <a:ext cx="2590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56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dirty="0" smtClean="0"/>
              <a:t>Определения религии делятся на: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42984"/>
            <a:ext cx="4357686" cy="257176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/>
              <a:t>     </a:t>
            </a:r>
            <a:r>
              <a:rPr lang="ru-RU" sz="2800" b="1" dirty="0" smtClean="0">
                <a:solidFill>
                  <a:schemeClr val="tx1"/>
                </a:solidFill>
              </a:rPr>
              <a:t>Теологические </a:t>
            </a:r>
            <a:r>
              <a:rPr lang="ru-RU" sz="2800" dirty="0" smtClean="0">
                <a:solidFill>
                  <a:schemeClr val="tx1"/>
                </a:solidFill>
              </a:rPr>
              <a:t>определения, исходят из того убеждения, что Бог — сила реально существующая, и человек в процессе своей жизни общается с ней. 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071546"/>
            <a:ext cx="43815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571472" y="3571876"/>
            <a:ext cx="82868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Философские </a:t>
            </a:r>
            <a:r>
              <a:rPr lang="ru-RU" sz="2400" dirty="0" smtClean="0"/>
              <a:t>определения религии базируются на признании или непризнании существования Бога и, исходя из этого, описывают роль религии в жизни общества, группы и индивида. </a:t>
            </a:r>
          </a:p>
          <a:p>
            <a:r>
              <a:rPr lang="ru-RU" sz="2400" b="1" dirty="0" smtClean="0"/>
              <a:t>Социологические и психологические</a:t>
            </a:r>
            <a:r>
              <a:rPr lang="ru-RU" sz="2400" dirty="0" smtClean="0"/>
              <a:t> определения вопрос об истинности существования сверхъестественных сил оставляют за рамками своих формулировок и рассматривают социальные и психологические последствия религии.</a:t>
            </a:r>
          </a:p>
        </p:txBody>
      </p:sp>
    </p:spTree>
    <p:extLst>
      <p:ext uri="{BB962C8B-B14F-4D97-AF65-F5344CB8AC3E}">
        <p14:creationId xmlns:p14="http://schemas.microsoft.com/office/powerpoint/2010/main" val="3812341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57166"/>
            <a:ext cx="5000628" cy="292895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 smtClean="0"/>
              <a:t>	В материалистической философии</a:t>
            </a:r>
            <a:r>
              <a:rPr lang="ru-RU" dirty="0" smtClean="0"/>
              <a:t> религия понимается как многомерное явление духовной жизни общества и личности, и это понимание трактуется в нескольких формулировках: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214290"/>
            <a:ext cx="378618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42910" y="3143248"/>
            <a:ext cx="821537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• религия как сфера духовной жизни общества, группы, индивида;</a:t>
            </a:r>
          </a:p>
          <a:p>
            <a:r>
              <a:rPr lang="ru-RU" sz="2800" dirty="0" smtClean="0"/>
              <a:t>• религия как способ духовно-практического освоения мира;</a:t>
            </a:r>
          </a:p>
          <a:p>
            <a:r>
              <a:rPr lang="ru-RU" sz="2800" dirty="0" smtClean="0"/>
              <a:t>• религия как область духовного производства;</a:t>
            </a:r>
          </a:p>
          <a:p>
            <a:r>
              <a:rPr lang="ru-RU" sz="2800" dirty="0" smtClean="0"/>
              <a:t>• религия как форма общественного сознания, где идеальное — и продукт, и форма.</a:t>
            </a:r>
          </a:p>
        </p:txBody>
      </p:sp>
    </p:spTree>
    <p:extLst>
      <p:ext uri="{BB962C8B-B14F-4D97-AF65-F5344CB8AC3E}">
        <p14:creationId xmlns:p14="http://schemas.microsoft.com/office/powerpoint/2010/main" val="1684802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57166"/>
            <a:ext cx="4929190" cy="6500834"/>
          </a:xfrm>
        </p:spPr>
        <p:txBody>
          <a:bodyPr>
            <a:normAutofit fontScale="92500" lnSpcReduction="10000"/>
          </a:bodyPr>
          <a:lstStyle/>
          <a:p>
            <a:r>
              <a:rPr lang="ru-RU" b="1" i="1" dirty="0" smtClean="0"/>
              <a:t>Религия</a:t>
            </a:r>
            <a:r>
              <a:rPr lang="ru-RU" i="1" dirty="0" smtClean="0"/>
              <a:t> - система взглядов и убеждений, на которых строится мировоззрение и мироощущение, а также соответствующее поведение и специфические действия (культ) и которые основаны на вере в существование Бога или богов, "священного", то есть той или иной разновидности сверхъестественного.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214290"/>
            <a:ext cx="3286148" cy="1785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2071678"/>
            <a:ext cx="3286148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79711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5114932" cy="271464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Религия представляет собой: </a:t>
            </a:r>
          </a:p>
          <a:p>
            <a:r>
              <a:rPr lang="ru-RU" dirty="0" smtClean="0"/>
              <a:t>1) проявление сущности общества, выражение глубинных общественных связей; </a:t>
            </a:r>
          </a:p>
          <a:p>
            <a:r>
              <a:rPr lang="ru-RU" dirty="0" smtClean="0"/>
              <a:t>2) необходимо возникающий в процессе становления человека и общества аспект их жизнедеятельности;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285728"/>
            <a:ext cx="2786082" cy="281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286094"/>
            <a:ext cx="328614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857752" y="3357562"/>
            <a:ext cx="40004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3) способ существования и преодоления человеческого </a:t>
            </a:r>
            <a:r>
              <a:rPr lang="ru-RU" sz="2400" dirty="0" err="1" smtClean="0"/>
              <a:t>самоотчуждения</a:t>
            </a:r>
            <a:r>
              <a:rPr lang="ru-RU" sz="2400" dirty="0" smtClean="0"/>
              <a:t>; </a:t>
            </a:r>
          </a:p>
          <a:p>
            <a:r>
              <a:rPr lang="ru-RU" sz="2400" dirty="0" smtClean="0"/>
              <a:t>4) отражение действительности; </a:t>
            </a:r>
          </a:p>
          <a:p>
            <a:r>
              <a:rPr lang="ru-RU" sz="2400" dirty="0" smtClean="0"/>
              <a:t>5) общественную подсистему; </a:t>
            </a:r>
          </a:p>
          <a:p>
            <a:r>
              <a:rPr lang="ru-RU" sz="2400" dirty="0" smtClean="0"/>
              <a:t>6) феномен культуры.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22482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1.Тема:  История и теория религии как научная и учебная дисциплина: понятие, структура, функции, генезис науки. Определения религии. Религия как историко-культурный и социальный феномен.</a:t>
            </a:r>
          </a:p>
          <a:p>
            <a:r>
              <a:rPr lang="ru-RU" dirty="0" smtClean="0"/>
              <a:t>2.Цель</a:t>
            </a:r>
            <a:r>
              <a:rPr lang="ru-RU" dirty="0"/>
              <a:t>. Дать целостное представление о предмете история и теория религии. О его месте, роли и значимости в становлении и развитии человеческого сознания. </a:t>
            </a:r>
            <a:endParaRPr lang="ru-RU" dirty="0" smtClean="0"/>
          </a:p>
          <a:p>
            <a:r>
              <a:rPr lang="ru-RU" dirty="0" smtClean="0"/>
              <a:t>3.Форма </a:t>
            </a:r>
            <a:r>
              <a:rPr lang="ru-RU" dirty="0"/>
              <a:t>организации лекции. Обзорная лекция с опорным конспектированием.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066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2. Возникновение </a:t>
            </a:r>
            <a:r>
              <a:rPr lang="ru-RU" dirty="0"/>
              <a:t>и развитие науки о </a:t>
            </a:r>
            <a:r>
              <a:rPr lang="ru-RU" dirty="0" smtClean="0"/>
              <a:t>религии.</a:t>
            </a:r>
            <a:br>
              <a:rPr lang="ru-RU" dirty="0" smtClean="0"/>
            </a:br>
            <a:endParaRPr lang="ru-RU" sz="27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" y="1412776"/>
            <a:ext cx="5143123" cy="525658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/>
              <a:t>Основными методами изучения предмета являются</a:t>
            </a:r>
            <a:r>
              <a:rPr lang="ru-RU" b="1" dirty="0" smtClean="0"/>
              <a:t>:</a:t>
            </a:r>
          </a:p>
          <a:p>
            <a:pPr marL="0" indent="0">
              <a:buNone/>
            </a:pPr>
            <a:r>
              <a:rPr lang="ru-RU" sz="1000" b="1" dirty="0"/>
              <a:t/>
            </a:r>
            <a:br>
              <a:rPr lang="ru-RU" sz="1000" b="1" dirty="0"/>
            </a:b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анализ данных других исторических наук;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исследование религиозной жизни народов мира;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реконструкция утраченных культовых явлений и воззрений, восстановление текстов документов религиозного характера;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сопоставление утверждений представителей различных религиозных конфессий.</a:t>
            </a:r>
          </a:p>
          <a:p>
            <a:pPr>
              <a:buFontTx/>
              <a:buChar char="-"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123" y="3861048"/>
            <a:ext cx="4000877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51815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28604"/>
            <a:ext cx="5143504" cy="588075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Ф. М. Мюллер (1823—1900) заложил основы религиоведения как самостоятельной научной дисциплины. Он стал основоположником исторического принципа в изучении религии, который означает: каждая религия должна рассматриваться в контексте мировой истории, определение же сущности религии должно быть философским, вычленяющим моменты, присущие всем религиозным формам.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071546"/>
            <a:ext cx="3733806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6999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88640"/>
            <a:ext cx="8229600" cy="725470"/>
          </a:xfrm>
        </p:spPr>
        <p:txBody>
          <a:bodyPr>
            <a:noAutofit/>
          </a:bodyPr>
          <a:lstStyle/>
          <a:p>
            <a:r>
              <a:rPr lang="ru-RU" sz="2800" u="sng" dirty="0"/>
              <a:t>Сравнительно-исторические исследования</a:t>
            </a:r>
            <a:br>
              <a:rPr lang="ru-RU" sz="2800" u="sng" dirty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42984"/>
            <a:ext cx="8572528" cy="221457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Религия — явление сложное, многообразное. Развитие этой науки в XIX веке шло путем разработки целой совокупности дисциплин, каждая из которых рассматривает религию в одном из ее аспектов. 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357562"/>
            <a:ext cx="407196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714876" y="3286124"/>
            <a:ext cx="421484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Первоначально главное внимание уделялось сравнительному изучению мифологии. В мифах обнаружился особый способ выражения человеческого переживания и объяснения реальности.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57966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290"/>
            <a:ext cx="5214942" cy="664371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Изучение религии как </a:t>
            </a:r>
            <a:r>
              <a:rPr lang="ru-RU" i="1" dirty="0" smtClean="0"/>
              <a:t>исторического феномена</a:t>
            </a:r>
            <a:r>
              <a:rPr lang="ru-RU" dirty="0" smtClean="0"/>
              <a:t> шло в нескольких направлениях. И. Я. </a:t>
            </a:r>
            <a:r>
              <a:rPr lang="ru-RU" dirty="0" err="1" smtClean="0"/>
              <a:t>Баховен</a:t>
            </a:r>
            <a:r>
              <a:rPr lang="ru-RU" dirty="0" smtClean="0"/>
              <a:t> (1815—1887) описал развитие человечества как историю форм его самовыражения в религиозных символах, он открыл древнейшую культуру матриархата и описал ее религиозный аспект. В то же время </a:t>
            </a:r>
            <a:r>
              <a:rPr lang="ru-RU" dirty="0" err="1" smtClean="0"/>
              <a:t>Баховен</a:t>
            </a:r>
            <a:r>
              <a:rPr lang="ru-RU" dirty="0" smtClean="0"/>
              <a:t> утверждал важность всех исторически существовавших форм проявления религии.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1285860"/>
            <a:ext cx="3548074" cy="3036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80947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428604"/>
            <a:ext cx="5072098" cy="6143668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Научному исследованию было подвергнуто и христианство. Много сделано было в этом отношении Ф. X. </a:t>
            </a:r>
            <a:r>
              <a:rPr lang="ru-RU" dirty="0" err="1" smtClean="0"/>
              <a:t>Бауром</a:t>
            </a:r>
            <a:r>
              <a:rPr lang="ru-RU" dirty="0" smtClean="0"/>
              <a:t> (Германия) и Э. Ренаном (Франция). Они попытались осмыслить христианские тексты и с позиций историзма критически оценить традиционное религиозное толкование христианства.</a:t>
            </a:r>
          </a:p>
          <a:p>
            <a:r>
              <a:rPr lang="ru-RU" dirty="0" smtClean="0"/>
              <a:t>Исторические исследования привели к тому, что религия стала пониматься как элемент социальной среды. 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642918"/>
            <a:ext cx="333374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48103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57166"/>
            <a:ext cx="6215074" cy="285752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u="sng" dirty="0" smtClean="0"/>
              <a:t>   Социологический подход</a:t>
            </a:r>
          </a:p>
          <a:p>
            <a:r>
              <a:rPr lang="ru-RU" dirty="0" smtClean="0"/>
              <a:t>С середины прошлого века начинает развиваться </a:t>
            </a:r>
            <a:r>
              <a:rPr lang="ru-RU" i="1" dirty="0" smtClean="0"/>
              <a:t>социология религии</a:t>
            </a:r>
            <a:r>
              <a:rPr lang="ru-RU" dirty="0" smtClean="0"/>
              <a:t>. С помощью социологии О.Конт искал способ преодоления кризисных явлений в европейском обществе, который бы обеспечил стабильность и нормальное развитие. 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214290"/>
            <a:ext cx="2500331" cy="2822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286512" y="3214686"/>
            <a:ext cx="2574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Конт Огюст (1798-1857)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3500437"/>
            <a:ext cx="821536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До сих пор, по мнению Конта, основой социального порядка служила религия, выполняя интегративную функцию. Наука неизбежно входит в противоречие и конфликт с религией, последняя должна уступить позитивному синтезу научного знания. Он разрабатывал "позитивную религию" — культ человечества как единого Великого существа, огромного социального организма, всех живших, живущих и будущих поколений людей.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209265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57166"/>
            <a:ext cx="6143636" cy="4500594"/>
          </a:xfrm>
        </p:spPr>
        <p:txBody>
          <a:bodyPr>
            <a:normAutofit fontScale="85000" lnSpcReduction="10000"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К. Маркс рассматривал религию в ее взаимосвязях с обществом, но не считал религию и общество двумя самостоятельными величинами. Религия, по его мнению, коренится в социальных структурах, представления о сверхъестественном порождаются действительностью, религия в обществе выполняет определенные функции, отвечает потребностям общества и индивида. Религия есть социальный фактор, который может объективно воздействовать на людей, мера же, цели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14290"/>
            <a:ext cx="2786050" cy="385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215074" y="4357694"/>
            <a:ext cx="2663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Карл Маркс </a:t>
            </a:r>
            <a:r>
              <a:rPr lang="en-US" dirty="0" smtClean="0"/>
              <a:t>(1818–1883),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4714884"/>
            <a:ext cx="8643966" cy="2010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и способы воздействия этого фактора зависят от конкретных исторических условий. Религия может соединять и разъединять людей, может поднимать их на борьбу с несправедливостью и призывать к покорности — все зависит от социальных условий, порожденных экономическим базисом.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696332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5472122" cy="595219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Вторая половина XIX века . Концепция Э. Дюркгейма. Религию он рассматривал как основу единства общества. Причем у Дюркгейма это не апологетика религии, а просто признание реального положения вещей, характеристика ее социальной роли и значимости. В теории Дюркгейма происходит </a:t>
            </a:r>
            <a:r>
              <a:rPr lang="ru-RU" dirty="0" err="1" smtClean="0"/>
              <a:t>десакрализация</a:t>
            </a:r>
            <a:r>
              <a:rPr lang="ru-RU" dirty="0" smtClean="0"/>
              <a:t> религии, ее сведение к социальной реальности.</a:t>
            </a:r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50" y="1142984"/>
            <a:ext cx="2378885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871758" y="4500570"/>
            <a:ext cx="3272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Эмиль Дюркгейм (1858—1917)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97129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85728"/>
            <a:ext cx="6000760" cy="628654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Религиозная интерпретация мира, по Веберу, является средством овладения миром, освоения многочисленных смыслов окружающей действительности. Вероучение создает иерархически построенную систему норм, в соответствии с которой одни действия разрешены, а другие запрещены, и тем самым определяются моральные позиции по отношению к миру. Религиозность является побудительной силой, мотивом определенного рода социального действия, направленного на овладение миром. Религия, считает Вебер, воспитывает у своих последователей способность рационализации окружающей действительности.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857232"/>
            <a:ext cx="268605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000760" y="4572008"/>
            <a:ext cx="2732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Макс Вебер </a:t>
            </a:r>
            <a:r>
              <a:rPr lang="en-US" dirty="0" smtClean="0"/>
              <a:t> (1864–1920)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5588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290"/>
            <a:ext cx="5572132" cy="609507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А. </a:t>
            </a:r>
            <a:r>
              <a:rPr lang="ru-RU" dirty="0" err="1" smtClean="0"/>
              <a:t>Рэдклифф-Браун</a:t>
            </a:r>
            <a:r>
              <a:rPr lang="ru-RU" dirty="0" smtClean="0"/>
              <a:t> считал, что социальные функции религии не зависят от ее истинности или ложности, что религии, даже ошибочные и абсурдные, могут быть частями социального механизма и что без этих "ложных" религий невозможно развитие современной цивилизации. Б. Малиновский в центр внимания поставил отыскание функции части внутри социального целого и сформулировал постулат универсальной функциональности, согласно которому для каждого действия или института существует функция, а общество не содержит нефункциональных элементов.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642918"/>
            <a:ext cx="235743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572132" y="4071942"/>
            <a:ext cx="3435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А. </a:t>
            </a:r>
            <a:r>
              <a:rPr lang="ru-RU" dirty="0" err="1" smtClean="0"/>
              <a:t>Рэдклифф-Браун</a:t>
            </a:r>
            <a:r>
              <a:rPr lang="ru-RU" dirty="0" smtClean="0"/>
              <a:t> (1881 -1955)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6148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Главные задачи курса истории религии: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85860"/>
            <a:ext cx="8839200" cy="1374772"/>
          </a:xfrm>
        </p:spPr>
        <p:txBody>
          <a:bodyPr/>
          <a:lstStyle/>
          <a:p>
            <a:pPr marL="514350" indent="-514350">
              <a:buNone/>
            </a:pPr>
            <a:r>
              <a:rPr lang="ru-RU" dirty="0" smtClean="0"/>
              <a:t>1. анализ причин возникновения религии и церкви, путей развития мировых религий;</a:t>
            </a:r>
          </a:p>
          <a:p>
            <a:pPr marL="514350" indent="-51435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476500"/>
            <a:ext cx="3976836" cy="397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96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85728"/>
            <a:ext cx="5643570" cy="628654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По мнению Т. </a:t>
            </a:r>
            <a:r>
              <a:rPr lang="ru-RU" dirty="0" err="1" smtClean="0"/>
              <a:t>Парсонса</a:t>
            </a:r>
            <a:r>
              <a:rPr lang="ru-RU" dirty="0" smtClean="0"/>
              <a:t>, при обеспечении интеграции особую роль играет "система поддержания образцов", в которой решающее значение имеет религия с ее акцентом на ценности. В религии он видел точку схождения социальной системы с системой культуры. </a:t>
            </a:r>
          </a:p>
          <a:p>
            <a:r>
              <a:rPr lang="ru-RU" dirty="0" smtClean="0"/>
              <a:t>Р. К. Мертон пересмотрел постулат универсальной функциональности и предложил свою теорему: как одно явление может выполнять различные функции, так и одна и та же функция может быть выполнена различными явлениями. Таким образом, религия может быть вытеснена каким-либо функциональным эквивалентом, с успехом выполняющим присущие религии задачи.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642918"/>
            <a:ext cx="28575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786446" y="4643446"/>
            <a:ext cx="3153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 smtClean="0"/>
              <a:t>ПА́РСОНС Толкотт (1902-79),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55498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5543560" cy="5952194"/>
          </a:xfrm>
        </p:spPr>
        <p:txBody>
          <a:bodyPr>
            <a:normAutofit fontScale="85000" lnSpcReduction="10000"/>
          </a:bodyPr>
          <a:lstStyle/>
          <a:p>
            <a:r>
              <a:rPr lang="ru-RU" u="sng" dirty="0" smtClean="0"/>
              <a:t>Психологический анализ </a:t>
            </a:r>
          </a:p>
          <a:p>
            <a:r>
              <a:rPr lang="ru-RU" dirty="0" smtClean="0"/>
              <a:t>Один из основателей психологии религии, У. Джеймс, объяснял причины религиозности, исходя из индивидуальной психики, а именно из ее эмоциональной сферы. Джеймс разработал понятие религиозного опыта, под которым понимал субъективные религиозные феномены в различных формах — мистические видения, экстатические состояния, экзальтированные созерцания, галлюцинации и прочие.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1071546"/>
            <a:ext cx="2286016" cy="312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25465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85728"/>
            <a:ext cx="5500726" cy="621510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Л. </a:t>
            </a:r>
            <a:r>
              <a:rPr lang="ru-RU" dirty="0" err="1" smtClean="0"/>
              <a:t>Леви-Брюль</a:t>
            </a:r>
            <a:r>
              <a:rPr lang="ru-RU" dirty="0" smtClean="0"/>
              <a:t> интерпретировал религию на основании анализа коллективной психологии. Он полагал, что различным социально-историческим типам общества соответствуют различные типы мышления, которые порождают различные типы коллективных представлений. Л. </a:t>
            </a:r>
            <a:r>
              <a:rPr lang="ru-RU" dirty="0" err="1" smtClean="0"/>
              <a:t>Леви-Брюль</a:t>
            </a:r>
            <a:r>
              <a:rPr lang="ru-RU" dirty="0" smtClean="0"/>
              <a:t> сделал в свое время прогноз: логическое мышление никогда не вытеснит полностью </a:t>
            </a:r>
            <a:r>
              <a:rPr lang="ru-RU" dirty="0" err="1" smtClean="0"/>
              <a:t>пралогическое</a:t>
            </a:r>
            <a:r>
              <a:rPr lang="ru-RU" dirty="0" smtClean="0"/>
              <a:t>, всегда будут сохраняться коллективные представления, выражающие интенсивно переживаемую и ощущаемую сопричастность и недоступные критическому анализу. То есть религия будет существовать всегда.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1000108"/>
            <a:ext cx="30384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321741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57166"/>
            <a:ext cx="6000760" cy="628654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3. Фрейд применил принципы разработанного им психоанализа к вопросу о происхождении и существовании религии, назвав невроз индивидуальной религиозностью, а религию — универсальным коллективным неврозом. По его мнению, религия играет важную роль в культуре как средство защиты от опасности индивидуального невроза. Религиозную веру он считает иллюзией, поскольку к ее мотивировке примешано исполнение желаний; по своей психологической природе все религиозные учения оказываются иллюзиями. Под влиянием рационального начала, человек со временем расстанется с религией, обретет чувство реальности.</a:t>
            </a:r>
          </a:p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428604"/>
            <a:ext cx="28003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14123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5786478" cy="642942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В аналитической психологии К. Г. Юнга религиозные представления выступают как продукты "религиозного бессознательного", а оно, в свою очередь, — как "базовый религиозный феномен". Юнг считал, что вытесненные содержания личного опыта индивида составляют лишь небольшую часть бессознательного; более значительный и глубокий слой является врожденным и имеет всеобщую природу. Юнг видит в религии коллективно выработанную форму защиты от невроза и делает вывод о психологической необходимости религии и обращении к ней человека в его стремлении к душевному здоровью.</a:t>
            </a:r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1142984"/>
            <a:ext cx="2767011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631092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290"/>
            <a:ext cx="4643438" cy="3357586"/>
          </a:xfrm>
        </p:spPr>
        <p:txBody>
          <a:bodyPr>
            <a:noAutofit/>
          </a:bodyPr>
          <a:lstStyle/>
          <a:p>
            <a:r>
              <a:rPr lang="ru-RU" sz="2200" dirty="0" smtClean="0"/>
              <a:t>"Гуманистический анализ" Э. </a:t>
            </a:r>
            <a:r>
              <a:rPr lang="ru-RU" sz="2200" dirty="0" err="1" smtClean="0"/>
              <a:t>Фромма</a:t>
            </a:r>
            <a:r>
              <a:rPr lang="ru-RU" sz="2200" dirty="0" smtClean="0"/>
              <a:t>. Под религией </a:t>
            </a:r>
            <a:r>
              <a:rPr lang="ru-RU" sz="2200" dirty="0" err="1" smtClean="0"/>
              <a:t>Фромм</a:t>
            </a:r>
            <a:r>
              <a:rPr lang="ru-RU" sz="2200" dirty="0" smtClean="0"/>
              <a:t> понимает любую систему взглядов и действий, которой придерживается какая-то группа людей и которая дает индивиду систему ориентации и объект поклонения. Религиозность усматривается в любом служении идеалам, независимо от того, кому человек</a:t>
            </a:r>
            <a:endParaRPr lang="ru-RU" sz="22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0115" y="0"/>
            <a:ext cx="4243885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57158" y="4000504"/>
            <a:ext cx="857256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поклоняется — идолам, богам, вождям, партиям, нациям, успеху, силе или деньгам. Таким образом, любой человек, с этой точки зрения, является религиозным, а религия — неизбежно присущей всем историческим эпохам. Э. </a:t>
            </a:r>
            <a:r>
              <a:rPr lang="ru-RU" sz="2200" dirty="0" err="1" smtClean="0"/>
              <a:t>Фромм</a:t>
            </a:r>
            <a:r>
              <a:rPr lang="ru-RU" sz="2200" dirty="0" smtClean="0"/>
              <a:t> считал, что религиозный опыт не обязательно связан с теизмом, идея Бога должна рассматриваться только символически. Таким образом, безбожие не означает </a:t>
            </a:r>
            <a:r>
              <a:rPr lang="ru-RU" sz="2200" dirty="0" err="1" smtClean="0"/>
              <a:t>безрелигиозности</a:t>
            </a:r>
            <a:r>
              <a:rPr lang="ru-RU" sz="22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64335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642918"/>
            <a:ext cx="8229600" cy="278608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Все эти исследования и выводы, сделанные учеными различных специализаций, пополнили арсенал научной дисциплины религиоведения, позволили расширить поле изучения, приступить к анализу фактов и явлений, сопровождающих человеческую жизнь. </a:t>
            </a:r>
          </a:p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3222758"/>
            <a:ext cx="2428892" cy="363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500438"/>
            <a:ext cx="4143386" cy="295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03982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6228184" cy="578645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/>
              <a:t>   Выв.: Предметом</a:t>
            </a:r>
            <a:r>
              <a:rPr lang="ru-RU" dirty="0" smtClean="0"/>
              <a:t> изучения </a:t>
            </a:r>
            <a:r>
              <a:rPr lang="ru-RU" b="1" dirty="0" smtClean="0"/>
              <a:t>истории религии</a:t>
            </a:r>
            <a:r>
              <a:rPr lang="ru-RU" dirty="0" smtClean="0"/>
              <a:t> является возникновение и развитие религии как одной из форм мировоззрения, её распространение, влияние на политическую, экономическую и культурную жизнь населения Земли, а также изменение религиозных традиций и современное состояние религиозных учений и церковных организаций.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772125"/>
            <a:ext cx="2915816" cy="389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3.  Структура </a:t>
            </a:r>
            <a:r>
              <a:rPr lang="ru-RU" sz="2800" dirty="0"/>
              <a:t>религии, виды, основные функции.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412776"/>
            <a:ext cx="6183651" cy="5112568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 </a:t>
            </a:r>
            <a:r>
              <a:rPr lang="ru-RU" dirty="0" smtClean="0"/>
              <a:t>структуре </a:t>
            </a:r>
            <a:r>
              <a:rPr lang="ru-RU" dirty="0"/>
              <a:t>религии выделяют следующие компоненты:</a:t>
            </a:r>
          </a:p>
          <a:p>
            <a:r>
              <a:rPr lang="ru-RU" dirty="0"/>
              <a:t>религиозное сознание, которое может быть обыденным (личное отношение) и концептуальным (учение о Боге, нормы образа жизни и т. п.),</a:t>
            </a:r>
          </a:p>
          <a:p>
            <a:r>
              <a:rPr lang="ru-RU" dirty="0"/>
              <a:t>религиозная деятельность, которая подразделяется на культовую и </a:t>
            </a:r>
            <a:r>
              <a:rPr lang="ru-RU" dirty="0" err="1"/>
              <a:t>внекультовую</a:t>
            </a:r>
            <a:r>
              <a:rPr lang="ru-RU" dirty="0"/>
              <a:t>,</a:t>
            </a:r>
          </a:p>
          <a:p>
            <a:r>
              <a:rPr lang="ru-RU" dirty="0"/>
              <a:t>религиозные отношения (культовые, </a:t>
            </a:r>
            <a:r>
              <a:rPr lang="ru-RU" dirty="0" err="1"/>
              <a:t>внекультовые</a:t>
            </a:r>
            <a:r>
              <a:rPr lang="ru-RU" dirty="0"/>
              <a:t>),</a:t>
            </a:r>
          </a:p>
          <a:p>
            <a:r>
              <a:rPr lang="ru-RU" dirty="0"/>
              <a:t>религиозные организации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835" y="4869160"/>
            <a:ext cx="2929042" cy="192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5778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Многообразие религий</a:t>
            </a:r>
          </a:p>
        </p:txBody>
      </p:sp>
      <p:sp>
        <p:nvSpPr>
          <p:cNvPr id="3161" name="Rectangle 89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2565400"/>
            <a:ext cx="4032250" cy="4103688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mtClean="0"/>
              <a:t>Монотеизм 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mtClean="0"/>
              <a:t>Единобожие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mtClean="0"/>
              <a:t>Национальные религии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mtClean="0"/>
              <a:t>Мировые религии, религии спасения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mtClean="0"/>
          </a:p>
          <a:p>
            <a:pPr eaLnBrk="1" hangingPunct="1">
              <a:lnSpc>
                <a:spcPct val="90000"/>
              </a:lnSpc>
              <a:defRPr/>
            </a:pPr>
            <a:endParaRPr lang="ru-RU" smtClean="0"/>
          </a:p>
        </p:txBody>
      </p:sp>
      <p:sp>
        <p:nvSpPr>
          <p:cNvPr id="3162" name="Rectangle 90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565400"/>
            <a:ext cx="4038600" cy="4103688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mtClean="0"/>
              <a:t>Политеизм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mtClean="0"/>
              <a:t>Многобожие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mtClean="0"/>
              <a:t>Традиции от первобытных религий ( вера в духов, поклонение растениям, животным)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mtClean="0"/>
          </a:p>
        </p:txBody>
      </p:sp>
      <p:sp>
        <p:nvSpPr>
          <p:cNvPr id="3159" name="AutoShape 87"/>
          <p:cNvSpPr>
            <a:spLocks noChangeArrowheads="1"/>
          </p:cNvSpPr>
          <p:nvPr/>
        </p:nvSpPr>
        <p:spPr bwMode="auto">
          <a:xfrm rot="1888416">
            <a:off x="3059113" y="1196975"/>
            <a:ext cx="649287" cy="1263650"/>
          </a:xfrm>
          <a:prstGeom prst="downArrow">
            <a:avLst>
              <a:gd name="adj1" fmla="val 50000"/>
              <a:gd name="adj2" fmla="val 4865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160" name="AutoShape 88"/>
          <p:cNvSpPr>
            <a:spLocks noChangeArrowheads="1"/>
          </p:cNvSpPr>
          <p:nvPr/>
        </p:nvSpPr>
        <p:spPr bwMode="auto">
          <a:xfrm rot="-1768132">
            <a:off x="4932363" y="1196975"/>
            <a:ext cx="604837" cy="1270000"/>
          </a:xfrm>
          <a:prstGeom prst="downArrow">
            <a:avLst>
              <a:gd name="adj1" fmla="val 50000"/>
              <a:gd name="adj2" fmla="val 5249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9234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161" grpId="0" build="p"/>
      <p:bldP spid="3162" grpId="0" build="p"/>
      <p:bldP spid="3159" grpId="0" animBg="1"/>
      <p:bldP spid="316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42984"/>
            <a:ext cx="9144000" cy="4525963"/>
          </a:xfrm>
        </p:spPr>
        <p:txBody>
          <a:bodyPr/>
          <a:lstStyle/>
          <a:p>
            <a:pPr marL="514350" indent="-514350">
              <a:buNone/>
            </a:pPr>
            <a:r>
              <a:rPr lang="ru-RU" dirty="0" smtClean="0"/>
              <a:t>2. ознакомление с историей и современным состоянием бытующих в России религиозных традиций, верований и религиозных организаций;</a:t>
            </a:r>
          </a:p>
          <a:p>
            <a:pPr marL="514350" indent="-514350"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85205"/>
            <a:ext cx="4153863" cy="41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7743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/>
                <a:ea typeface="Times New Roman"/>
              </a:rPr>
              <a:t>Виды религий:</a:t>
            </a:r>
            <a:br>
              <a:rPr lang="ru-RU" b="1" dirty="0"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Для религий Древнего Египта, Индии, Греции, ацтеков, майя, древних германцев, древней Руси характерно было многобожие — </a:t>
            </a:r>
            <a:r>
              <a:rPr lang="ru-RU" b="1" dirty="0">
                <a:latin typeface="Times New Roman"/>
                <a:ea typeface="Times New Roman"/>
              </a:rPr>
              <a:t>политеизм.</a:t>
            </a: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Единобожие (монотеизм) </a:t>
            </a:r>
            <a:r>
              <a:rPr lang="ru-RU" dirty="0">
                <a:latin typeface="Times New Roman"/>
                <a:ea typeface="Times New Roman"/>
              </a:rPr>
              <a:t>характерно для таких религий, как зороастризм, иудаизм, христианство и ислам. С точки зрения верующих, приверженцев вышеперечисленных религий, появление их стало следствием Божественного действия.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Существуют также </a:t>
            </a:r>
            <a:r>
              <a:rPr lang="ru-RU" b="1" dirty="0">
                <a:latin typeface="Times New Roman"/>
                <a:ea typeface="Times New Roman"/>
              </a:rPr>
              <a:t>религии без Бога </a:t>
            </a:r>
            <a:r>
              <a:rPr lang="ru-RU" dirty="0">
                <a:latin typeface="Times New Roman"/>
                <a:ea typeface="Times New Roman"/>
              </a:rPr>
              <a:t>(в том смысле, какой придаёт этому понятию западное религиоведение) — </a:t>
            </a:r>
            <a:r>
              <a:rPr lang="ru-RU" b="1" dirty="0">
                <a:latin typeface="Times New Roman"/>
                <a:ea typeface="Times New Roman"/>
              </a:rPr>
              <a:t>вера в абстрактный идеал: </a:t>
            </a:r>
            <a:r>
              <a:rPr lang="ru-RU" dirty="0">
                <a:latin typeface="Times New Roman"/>
                <a:ea typeface="Times New Roman"/>
              </a:rPr>
              <a:t>буддизм, джайнизм.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Адепты одних религий могут классифицировать другие как языческие, еретические или сектантские.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3070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0082" y="0"/>
            <a:ext cx="9164081" cy="68580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</a:rPr>
              <a:t>Основные функции (роли) религии</a:t>
            </a:r>
            <a:endParaRPr lang="ru-RU" dirty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900" b="1" u="sng" dirty="0">
                <a:latin typeface="Times New Roman"/>
                <a:ea typeface="Times New Roman"/>
              </a:rPr>
              <a:t>Мировоззренческая</a:t>
            </a:r>
            <a:r>
              <a:rPr lang="ru-RU" sz="2900" dirty="0">
                <a:latin typeface="Times New Roman"/>
                <a:ea typeface="Times New Roman"/>
              </a:rPr>
              <a:t> — религия, по утверждениям верующих, наполняет их жизни неким особым значением и смыслом</a:t>
            </a:r>
            <a:r>
              <a:rPr lang="ru-RU" sz="2900" dirty="0" smtClean="0">
                <a:latin typeface="Times New Roman"/>
                <a:ea typeface="Times New Roman"/>
              </a:rPr>
              <a:t>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900" b="1" u="sng" dirty="0" err="1" smtClean="0">
                <a:latin typeface="Times New Roman"/>
                <a:ea typeface="Times New Roman"/>
              </a:rPr>
              <a:t>Компенсаторская</a:t>
            </a:r>
            <a:r>
              <a:rPr lang="ru-RU" sz="2900" dirty="0">
                <a:latin typeface="Times New Roman"/>
                <a:ea typeface="Times New Roman"/>
              </a:rPr>
              <a:t>, или утешительная, психотерапевтическая, также связана с её мировоззренческой функцией и обрядовой частью: суть её состоит в возможности религии возмещать, компенсировать человеку его зависимость от природных и социальных катаклизмов, удалять ощущения собственного бессилия, тяжёлые переживания личных неудач, обид и тяжести бытия, страх перед смертью</a:t>
            </a:r>
            <a:r>
              <a:rPr lang="ru-RU" sz="2900" dirty="0" smtClean="0">
                <a:latin typeface="Times New Roman"/>
                <a:ea typeface="Times New Roman"/>
              </a:rPr>
              <a:t>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900" b="1" u="sng" dirty="0" smtClean="0">
                <a:latin typeface="Times New Roman"/>
                <a:ea typeface="Times New Roman"/>
              </a:rPr>
              <a:t>Коммуникативная</a:t>
            </a:r>
            <a:r>
              <a:rPr lang="ru-RU" sz="2900" dirty="0" smtClean="0">
                <a:latin typeface="Times New Roman"/>
                <a:ea typeface="Times New Roman"/>
              </a:rPr>
              <a:t> </a:t>
            </a:r>
            <a:r>
              <a:rPr lang="ru-RU" sz="2900" dirty="0">
                <a:latin typeface="Times New Roman"/>
                <a:ea typeface="Times New Roman"/>
              </a:rPr>
              <a:t>— общение верующих между собой, «общение» с богами, ангелами (духами), душами умерших, святыми, которые выступают как идеальные посредники в обыденной бытовой жизни и в общении между людьми. Общение осуществляется, в том числе, и в обрядовой деятельности.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900" b="1" u="sng" dirty="0" smtClean="0">
                <a:latin typeface="Times New Roman"/>
                <a:ea typeface="Times New Roman"/>
              </a:rPr>
              <a:t>Регулятивная</a:t>
            </a:r>
            <a:r>
              <a:rPr lang="ru-RU" sz="2900" dirty="0" smtClean="0">
                <a:latin typeface="Times New Roman"/>
                <a:ea typeface="Times New Roman"/>
              </a:rPr>
              <a:t> </a:t>
            </a:r>
            <a:r>
              <a:rPr lang="ru-RU" sz="2900" dirty="0">
                <a:latin typeface="Times New Roman"/>
                <a:ea typeface="Times New Roman"/>
              </a:rPr>
              <a:t>— осознание индивидом содержания определённых ценностных установок и нравственных норм, которые вырабатываются в каждой религиозной традиции и выступают своеобразной программой поведения людей.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84958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78" y="0"/>
            <a:ext cx="9131222" cy="6858000"/>
          </a:xfrm>
        </p:spPr>
        <p:txBody>
          <a:bodyPr>
            <a:noAutofit/>
          </a:bodyPr>
          <a:lstStyle/>
          <a:p>
            <a:pPr marL="0" lvl="0" indent="0">
              <a:buClr>
                <a:srgbClr val="F0A22E"/>
              </a:buClr>
              <a:buNone/>
            </a:pPr>
            <a:r>
              <a:rPr lang="ru-RU" sz="2000" b="1" u="sng" dirty="0">
                <a:solidFill>
                  <a:srgbClr val="4E3B30"/>
                </a:solidFill>
                <a:latin typeface="Times New Roman"/>
                <a:ea typeface="Times New Roman"/>
              </a:rPr>
              <a:t>Интегративная</a:t>
            </a:r>
            <a:r>
              <a:rPr lang="ru-RU" sz="2000" dirty="0">
                <a:solidFill>
                  <a:srgbClr val="4E3B30"/>
                </a:solidFill>
                <a:latin typeface="Times New Roman"/>
                <a:ea typeface="Times New Roman"/>
              </a:rPr>
              <a:t> — позволяет людям осознавать себя как единую религиозную общность, скреплённую общими ценностями и целями, даёт человеку возможность самоопределиться в общественной системе, в которой имеются такие же взгляды, ценности и верования</a:t>
            </a:r>
            <a:r>
              <a:rPr lang="ru-RU" sz="20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.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ru-RU" sz="2000" b="1" u="sng" dirty="0" smtClean="0">
                <a:solidFill>
                  <a:srgbClr val="4E3B30"/>
                </a:solidFill>
                <a:latin typeface="Times New Roman"/>
                <a:ea typeface="Times New Roman"/>
              </a:rPr>
              <a:t>Политическая</a:t>
            </a:r>
            <a:r>
              <a:rPr lang="ru-RU" sz="20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>
                <a:solidFill>
                  <a:srgbClr val="4E3B30"/>
                </a:solidFill>
                <a:latin typeface="Times New Roman"/>
                <a:ea typeface="Times New Roman"/>
              </a:rPr>
              <a:t>— лидеры различных общностей и государств используют религию для оправдания своих действий, сплочения либо разделения людей по религиозной принадлежности в политических целях</a:t>
            </a:r>
            <a:r>
              <a:rPr lang="ru-RU" sz="20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.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ru-RU" sz="2000" b="1" u="sng" dirty="0" smtClean="0">
                <a:solidFill>
                  <a:srgbClr val="4E3B30"/>
                </a:solidFill>
                <a:latin typeface="Times New Roman"/>
                <a:ea typeface="Times New Roman"/>
              </a:rPr>
              <a:t>Культурная</a:t>
            </a:r>
            <a:r>
              <a:rPr lang="ru-RU" sz="20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>
                <a:solidFill>
                  <a:srgbClr val="4E3B30"/>
                </a:solidFill>
                <a:latin typeface="Times New Roman"/>
                <a:ea typeface="Times New Roman"/>
              </a:rPr>
              <a:t>— религия содействует распространению культуры группы-носителя (письменность, иконопись, музыка, этикет, мораль, философия и т. п</a:t>
            </a:r>
            <a:r>
              <a:rPr lang="ru-RU" sz="20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.)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ru-RU" sz="2000" b="1" u="sng" dirty="0" smtClean="0">
                <a:solidFill>
                  <a:srgbClr val="4E3B30"/>
                </a:solidFill>
                <a:latin typeface="Times New Roman"/>
                <a:ea typeface="Times New Roman"/>
              </a:rPr>
              <a:t>Дезинтегрирующая</a:t>
            </a:r>
            <a:r>
              <a:rPr lang="ru-RU" sz="20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>
                <a:solidFill>
                  <a:srgbClr val="4E3B30"/>
                </a:solidFill>
                <a:latin typeface="Times New Roman"/>
                <a:ea typeface="Times New Roman"/>
              </a:rPr>
              <a:t>— религия может быть использована для разъединения людей, для разжигания вражды и даже войн между разными религиями и вероисповеданиями, а также внутри самой религиозной группы. Дезинтегрирующее свойство религии как </a:t>
            </a:r>
            <a:r>
              <a:rPr lang="ru-RU" sz="20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правило распространяется </a:t>
            </a:r>
            <a:r>
              <a:rPr lang="ru-RU" sz="2000" dirty="0">
                <a:solidFill>
                  <a:srgbClr val="4E3B30"/>
                </a:solidFill>
                <a:latin typeface="Times New Roman"/>
                <a:ea typeface="Times New Roman"/>
              </a:rPr>
              <a:t>деструктивными последователями, нарушающими основные заповеди своей религии</a:t>
            </a:r>
            <a:r>
              <a:rPr lang="ru-RU" sz="20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.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ru-RU" sz="2000" b="1" u="sng" dirty="0" smtClean="0">
                <a:solidFill>
                  <a:srgbClr val="4E3B30"/>
                </a:solidFill>
                <a:latin typeface="Times New Roman"/>
                <a:ea typeface="Times New Roman"/>
              </a:rPr>
              <a:t>Психотерапевтическая</a:t>
            </a:r>
            <a:r>
              <a:rPr lang="ru-RU" sz="20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>
                <a:solidFill>
                  <a:srgbClr val="4E3B30"/>
                </a:solidFill>
                <a:latin typeface="Times New Roman"/>
                <a:ea typeface="Times New Roman"/>
              </a:rPr>
              <a:t>— религия может быть использована как средство психотерапии</a:t>
            </a:r>
            <a:r>
              <a:rPr lang="ru-RU" sz="20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.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ru-RU" sz="20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По </a:t>
            </a:r>
            <a:r>
              <a:rPr lang="ru-RU" sz="2000" dirty="0">
                <a:solidFill>
                  <a:srgbClr val="4E3B30"/>
                </a:solidFill>
                <a:latin typeface="Times New Roman"/>
                <a:ea typeface="Times New Roman"/>
              </a:rPr>
              <a:t>мнению </a:t>
            </a:r>
            <a:r>
              <a:rPr lang="ru-RU" sz="2000" u="sng" dirty="0" err="1">
                <a:solidFill>
                  <a:srgbClr val="4E3B30"/>
                </a:solidFill>
                <a:latin typeface="Times New Roman"/>
                <a:ea typeface="Times New Roman"/>
              </a:rPr>
              <a:t>Курцвейл</a:t>
            </a:r>
            <a:r>
              <a:rPr lang="ru-RU" sz="2000" u="sng" dirty="0">
                <a:solidFill>
                  <a:srgbClr val="4E3B30"/>
                </a:solidFill>
                <a:latin typeface="Times New Roman"/>
                <a:ea typeface="Times New Roman"/>
              </a:rPr>
              <a:t> </a:t>
            </a:r>
            <a:r>
              <a:rPr lang="ru-RU" sz="2000" u="sng" dirty="0" err="1">
                <a:solidFill>
                  <a:srgbClr val="4E3B30"/>
                </a:solidFill>
                <a:latin typeface="Times New Roman"/>
                <a:ea typeface="Times New Roman"/>
              </a:rPr>
              <a:t>Рэймон</a:t>
            </a:r>
            <a:r>
              <a:rPr lang="ru-RU" sz="2000" u="sng" dirty="0">
                <a:solidFill>
                  <a:srgbClr val="4E3B3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>
                <a:solidFill>
                  <a:srgbClr val="4E3B30"/>
                </a:solidFill>
                <a:latin typeface="Times New Roman"/>
                <a:ea typeface="Times New Roman"/>
              </a:rPr>
              <a:t>«основная роль религии — это рационализация смерти, т. е. осознание трагедии смерти как хорошего явления».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27614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/>
              <a:t>4. Возникновение религии, её разновидности и направления.</a:t>
            </a:r>
            <a:endParaRPr lang="ru-RU" dirty="0"/>
          </a:p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	Религия </a:t>
            </a:r>
            <a:r>
              <a:rPr lang="ru-RU" dirty="0">
                <a:latin typeface="Times New Roman"/>
                <a:ea typeface="Times New Roman"/>
              </a:rPr>
              <a:t>как явление, присущее человеческому обществу на протяжении значительной части его истории, и религиозные убеждения характерны до настоящего времени для подавляющей части населения земного шара.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	В </a:t>
            </a:r>
            <a:r>
              <a:rPr lang="ru-RU" dirty="0">
                <a:latin typeface="Times New Roman"/>
                <a:ea typeface="Times New Roman"/>
              </a:rPr>
              <a:t>религии можно рассматривать две стороны: </a:t>
            </a:r>
            <a:r>
              <a:rPr lang="ru-RU" u="sng" dirty="0">
                <a:latin typeface="Times New Roman"/>
                <a:ea typeface="Times New Roman"/>
              </a:rPr>
              <a:t>внешнюю</a:t>
            </a:r>
            <a:r>
              <a:rPr lang="ru-RU" dirty="0">
                <a:latin typeface="Times New Roman"/>
                <a:ea typeface="Times New Roman"/>
              </a:rPr>
              <a:t> — как она представляется постороннему наблюдателю, и </a:t>
            </a:r>
            <a:r>
              <a:rPr lang="ru-RU" u="sng" dirty="0">
                <a:latin typeface="Times New Roman"/>
                <a:ea typeface="Times New Roman"/>
              </a:rPr>
              <a:t>внутреннюю</a:t>
            </a:r>
            <a:r>
              <a:rPr lang="ru-RU" dirty="0">
                <a:latin typeface="Times New Roman"/>
                <a:ea typeface="Times New Roman"/>
              </a:rPr>
              <a:t>, которая открывается верующему, живущему в соответствии с духовными и нравственными принципами данной религии</a:t>
            </a:r>
            <a:r>
              <a:rPr lang="ru-RU" dirty="0" smtClean="0">
                <a:latin typeface="Times New Roman"/>
                <a:ea typeface="Times New Roman"/>
              </a:rPr>
              <a:t>.</a:t>
            </a:r>
          </a:p>
          <a:p>
            <a:pPr marL="0" indent="0">
              <a:spcAft>
                <a:spcPts val="0"/>
              </a:spcAft>
              <a:buNone/>
            </a:pPr>
            <a:endParaRPr lang="ru-RU" dirty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.</a:t>
            </a:r>
            <a:endParaRPr lang="ru-RU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31552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8640"/>
            <a:ext cx="7452320" cy="6669360"/>
          </a:xfrm>
        </p:spPr>
        <p:txBody>
          <a:bodyPr>
            <a:normAutofit fontScale="40000" lnSpcReduction="20000"/>
          </a:bodyPr>
          <a:lstStyle/>
          <a:p>
            <a:pPr marL="0" lvl="0" indent="0">
              <a:buClr>
                <a:srgbClr val="F0A22E"/>
              </a:buClr>
              <a:buNone/>
            </a:pPr>
            <a:r>
              <a:rPr lang="ru-RU" sz="51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	С </a:t>
            </a:r>
            <a:r>
              <a:rPr lang="ru-RU" sz="5100" dirty="0">
                <a:solidFill>
                  <a:srgbClr val="4E3B30"/>
                </a:solidFill>
                <a:latin typeface="Times New Roman"/>
                <a:ea typeface="Times New Roman"/>
              </a:rPr>
              <a:t>внешней стороны, религия представляет </a:t>
            </a:r>
            <a:r>
              <a:rPr lang="ru-RU" sz="51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мировоззрение</a:t>
            </a:r>
            <a:r>
              <a:rPr lang="ru-RU" sz="5100" dirty="0">
                <a:solidFill>
                  <a:srgbClr val="4E3B30"/>
                </a:solidFill>
                <a:latin typeface="Times New Roman"/>
                <a:ea typeface="Times New Roman"/>
              </a:rPr>
              <a:t>, </a:t>
            </a:r>
            <a:r>
              <a:rPr lang="ru-RU" sz="51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с рядом </a:t>
            </a:r>
            <a:r>
              <a:rPr lang="ru-RU" sz="5100" dirty="0">
                <a:solidFill>
                  <a:srgbClr val="4E3B30"/>
                </a:solidFill>
                <a:latin typeface="Times New Roman"/>
                <a:ea typeface="Times New Roman"/>
              </a:rPr>
              <a:t>положений (истин), без которых (хотя бы без одного из них) она теряет саму себя, вырождаясь </a:t>
            </a:r>
            <a:r>
              <a:rPr lang="ru-RU" sz="51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в </a:t>
            </a:r>
            <a:r>
              <a:rPr lang="ru-RU" sz="5100" dirty="0">
                <a:solidFill>
                  <a:srgbClr val="4E3B30"/>
                </a:solidFill>
                <a:latin typeface="Times New Roman"/>
                <a:ea typeface="Times New Roman"/>
              </a:rPr>
              <a:t>колдовство, оккультизм и подобные псевдорелигиозные формы, являющиеся лишь продуктами её распада, извращения, или в религиозно-философскую систему мысли, мало затрагивающую практическую жизнь человека. </a:t>
            </a:r>
            <a:endParaRPr lang="ru-RU" sz="5100" dirty="0" smtClean="0">
              <a:solidFill>
                <a:srgbClr val="4E3B30"/>
              </a:solidFill>
              <a:latin typeface="Times New Roman"/>
              <a:ea typeface="Times New Roman"/>
            </a:endParaRPr>
          </a:p>
          <a:p>
            <a:pPr marL="0" lvl="0" indent="0">
              <a:buClr>
                <a:srgbClr val="F0A22E"/>
              </a:buClr>
              <a:buNone/>
            </a:pPr>
            <a:r>
              <a:rPr lang="ru-RU" sz="5100" dirty="0">
                <a:solidFill>
                  <a:srgbClr val="4E3B30"/>
                </a:solidFill>
                <a:latin typeface="Times New Roman"/>
                <a:ea typeface="Times New Roman"/>
              </a:rPr>
              <a:t>	</a:t>
            </a:r>
            <a:r>
              <a:rPr lang="ru-RU" sz="51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Религиозное </a:t>
            </a:r>
            <a:r>
              <a:rPr lang="ru-RU" sz="5100" dirty="0">
                <a:solidFill>
                  <a:srgbClr val="4E3B30"/>
                </a:solidFill>
                <a:latin typeface="Times New Roman"/>
                <a:ea typeface="Times New Roman"/>
              </a:rPr>
              <a:t>мировоззрение </a:t>
            </a:r>
            <a:r>
              <a:rPr lang="ru-RU" sz="51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имеет </a:t>
            </a:r>
            <a:r>
              <a:rPr lang="ru-RU" sz="5100" dirty="0">
                <a:solidFill>
                  <a:srgbClr val="4E3B30"/>
                </a:solidFill>
                <a:latin typeface="Times New Roman"/>
                <a:ea typeface="Times New Roman"/>
              </a:rPr>
              <a:t>общественный характер и выражает себя в более или менее развитой организации (церкви) с определённой структурой, моралью, правилами жизни своих последователей, культом и т. д.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ru-RU" sz="51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	Эволюционист </a:t>
            </a:r>
            <a:r>
              <a:rPr lang="ru-RU" sz="5100" dirty="0">
                <a:solidFill>
                  <a:srgbClr val="4E3B30"/>
                </a:solidFill>
                <a:latin typeface="Times New Roman"/>
                <a:ea typeface="Times New Roman"/>
              </a:rPr>
              <a:t>и </a:t>
            </a:r>
            <a:r>
              <a:rPr lang="ru-RU" sz="51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популяризатор </a:t>
            </a:r>
            <a:r>
              <a:rPr lang="ru-RU" sz="5100" dirty="0">
                <a:solidFill>
                  <a:srgbClr val="4E3B30"/>
                </a:solidFill>
                <a:latin typeface="Times New Roman"/>
                <a:ea typeface="Times New Roman"/>
              </a:rPr>
              <a:t>научного атеизма </a:t>
            </a:r>
            <a:r>
              <a:rPr lang="ru-RU" sz="51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Ричард </a:t>
            </a:r>
            <a:r>
              <a:rPr lang="ru-RU" sz="5100" dirty="0" err="1" smtClean="0">
                <a:solidFill>
                  <a:srgbClr val="4E3B30"/>
                </a:solidFill>
                <a:latin typeface="Times New Roman"/>
                <a:ea typeface="Times New Roman"/>
              </a:rPr>
              <a:t>Докинз</a:t>
            </a:r>
            <a:r>
              <a:rPr lang="ru-RU" sz="51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, </a:t>
            </a:r>
            <a:r>
              <a:rPr lang="ru-RU" sz="5100" dirty="0">
                <a:solidFill>
                  <a:srgbClr val="4E3B30"/>
                </a:solidFill>
                <a:latin typeface="Times New Roman"/>
                <a:ea typeface="Times New Roman"/>
              </a:rPr>
              <a:t>изложенной в книге «</a:t>
            </a:r>
            <a:r>
              <a:rPr lang="ru-RU" sz="51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Бог как </a:t>
            </a:r>
            <a:r>
              <a:rPr lang="ru-RU" sz="5100" dirty="0">
                <a:solidFill>
                  <a:srgbClr val="4E3B30"/>
                </a:solidFill>
                <a:latin typeface="Times New Roman"/>
                <a:ea typeface="Times New Roman"/>
              </a:rPr>
              <a:t>иллюзия», религия представляется как побочный продукт </a:t>
            </a:r>
            <a:r>
              <a:rPr lang="ru-RU" sz="51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какого-то социально-полезного </a:t>
            </a:r>
            <a:r>
              <a:rPr lang="ru-RU" sz="5100" dirty="0">
                <a:solidFill>
                  <a:srgbClr val="4E3B30"/>
                </a:solidFill>
                <a:latin typeface="Times New Roman"/>
                <a:ea typeface="Times New Roman"/>
              </a:rPr>
              <a:t>явления, обладающий признаками «психического вируса» — </a:t>
            </a:r>
            <a:r>
              <a:rPr lang="ru-RU" sz="5100" dirty="0" err="1">
                <a:solidFill>
                  <a:srgbClr val="4E3B30"/>
                </a:solidFill>
                <a:latin typeface="Times New Roman"/>
                <a:ea typeface="Times New Roman"/>
              </a:rPr>
              <a:t>мема</a:t>
            </a:r>
            <a:r>
              <a:rPr lang="ru-RU" sz="5100" dirty="0">
                <a:solidFill>
                  <a:srgbClr val="4E3B30"/>
                </a:solidFill>
                <a:latin typeface="Times New Roman"/>
                <a:ea typeface="Times New Roman"/>
              </a:rPr>
              <a:t>. Термин «</a:t>
            </a:r>
            <a:r>
              <a:rPr lang="ru-RU" sz="5100" dirty="0" err="1">
                <a:solidFill>
                  <a:srgbClr val="4E3B30"/>
                </a:solidFill>
                <a:latin typeface="Times New Roman"/>
                <a:ea typeface="Times New Roman"/>
              </a:rPr>
              <a:t>мем</a:t>
            </a:r>
            <a:r>
              <a:rPr lang="ru-RU" sz="5100" dirty="0">
                <a:solidFill>
                  <a:srgbClr val="4E3B30"/>
                </a:solidFill>
                <a:latin typeface="Times New Roman"/>
                <a:ea typeface="Times New Roman"/>
              </a:rPr>
              <a:t>» происходит от греческого слова </a:t>
            </a:r>
            <a:r>
              <a:rPr lang="ru-RU" sz="5100" dirty="0" err="1">
                <a:solidFill>
                  <a:srgbClr val="4E3B30"/>
                </a:solidFill>
                <a:latin typeface="Times New Roman"/>
                <a:ea typeface="Times New Roman"/>
              </a:rPr>
              <a:t>μίμημ</a:t>
            </a:r>
            <a:r>
              <a:rPr lang="ru-RU" sz="5100" dirty="0">
                <a:solidFill>
                  <a:srgbClr val="4E3B30"/>
                </a:solidFill>
                <a:latin typeface="Times New Roman"/>
                <a:ea typeface="Times New Roman"/>
              </a:rPr>
              <a:t>α, «подобие»[1]. </a:t>
            </a:r>
            <a:endParaRPr lang="ru-RU" sz="5100" dirty="0" smtClean="0">
              <a:solidFill>
                <a:srgbClr val="4E3B30"/>
              </a:solidFill>
              <a:latin typeface="Times New Roman"/>
              <a:ea typeface="Times New Roman"/>
            </a:endParaRPr>
          </a:p>
          <a:p>
            <a:pPr marL="0" lvl="0" indent="0">
              <a:buClr>
                <a:srgbClr val="F0A22E"/>
              </a:buClr>
              <a:buNone/>
            </a:pPr>
            <a:r>
              <a:rPr lang="ru-RU" sz="5100" dirty="0">
                <a:solidFill>
                  <a:srgbClr val="4E3B30"/>
                </a:solidFill>
                <a:latin typeface="Times New Roman"/>
                <a:ea typeface="Times New Roman"/>
              </a:rPr>
              <a:t>	</a:t>
            </a:r>
            <a:r>
              <a:rPr lang="ru-RU" sz="51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Понятие </a:t>
            </a:r>
            <a:r>
              <a:rPr lang="ru-RU" sz="5100" dirty="0" err="1">
                <a:solidFill>
                  <a:srgbClr val="4E3B30"/>
                </a:solidFill>
                <a:latin typeface="Times New Roman"/>
                <a:ea typeface="Times New Roman"/>
              </a:rPr>
              <a:t>мема</a:t>
            </a:r>
            <a:r>
              <a:rPr lang="ru-RU" sz="5100" dirty="0">
                <a:solidFill>
                  <a:srgbClr val="4E3B30"/>
                </a:solidFill>
                <a:latin typeface="Times New Roman"/>
                <a:ea typeface="Times New Roman"/>
              </a:rPr>
              <a:t> и его концепция были разработаны Ричардом </a:t>
            </a:r>
            <a:r>
              <a:rPr lang="ru-RU" sz="5100" dirty="0" err="1">
                <a:solidFill>
                  <a:srgbClr val="4E3B30"/>
                </a:solidFill>
                <a:latin typeface="Times New Roman"/>
                <a:ea typeface="Times New Roman"/>
              </a:rPr>
              <a:t>Докинзом</a:t>
            </a:r>
            <a:r>
              <a:rPr lang="ru-RU" sz="5100" dirty="0">
                <a:solidFill>
                  <a:srgbClr val="4E3B30"/>
                </a:solidFill>
                <a:latin typeface="Times New Roman"/>
                <a:ea typeface="Times New Roman"/>
              </a:rPr>
              <a:t> в 1976 году в книге «Эгоистичный ген</a:t>
            </a:r>
            <a:r>
              <a:rPr lang="ru-RU" sz="51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». Впервые была предложена концепция </a:t>
            </a:r>
            <a:r>
              <a:rPr lang="ru-RU" sz="5100" dirty="0">
                <a:solidFill>
                  <a:srgbClr val="4E3B30"/>
                </a:solidFill>
                <a:latin typeface="Times New Roman"/>
                <a:ea typeface="Times New Roman"/>
              </a:rPr>
              <a:t>репликатора в приложении к социокультурным процессам. Эта теория была описана в его следующей книге «Расширенный фенотип</a:t>
            </a:r>
            <a:r>
              <a:rPr lang="ru-RU" sz="51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». </a:t>
            </a:r>
            <a:r>
              <a:rPr lang="ru-RU" sz="5100" dirty="0" err="1" smtClean="0">
                <a:solidFill>
                  <a:srgbClr val="4E3B30"/>
                </a:solidFill>
                <a:latin typeface="Times New Roman"/>
                <a:ea typeface="Times New Roman"/>
              </a:rPr>
              <a:t>Докинз</a:t>
            </a:r>
            <a:r>
              <a:rPr lang="ru-RU" sz="5100" dirty="0" smtClean="0">
                <a:solidFill>
                  <a:srgbClr val="4E3B30"/>
                </a:solidFill>
                <a:latin typeface="Times New Roman"/>
                <a:ea typeface="Times New Roman"/>
              </a:rPr>
              <a:t> </a:t>
            </a:r>
            <a:r>
              <a:rPr lang="ru-RU" sz="5100" dirty="0">
                <a:solidFill>
                  <a:srgbClr val="4E3B30"/>
                </a:solidFill>
                <a:latin typeface="Times New Roman"/>
                <a:ea typeface="Times New Roman"/>
              </a:rPr>
              <a:t>ввел понятие «</a:t>
            </a:r>
            <a:r>
              <a:rPr lang="ru-RU" sz="5100" dirty="0" err="1">
                <a:solidFill>
                  <a:srgbClr val="4E3B30"/>
                </a:solidFill>
                <a:latin typeface="Times New Roman"/>
                <a:ea typeface="Times New Roman"/>
              </a:rPr>
              <a:t>мема</a:t>
            </a:r>
            <a:r>
              <a:rPr lang="ru-RU" sz="5100" dirty="0">
                <a:solidFill>
                  <a:srgbClr val="4E3B30"/>
                </a:solidFill>
                <a:latin typeface="Times New Roman"/>
                <a:ea typeface="Times New Roman"/>
              </a:rPr>
              <a:t>», используемого им для описания процессов хранения и распространения отдельных элементов культуры</a:t>
            </a:r>
          </a:p>
          <a:p>
            <a:pPr marL="0" lvl="0" indent="0">
              <a:buClr>
                <a:srgbClr val="F0A22E"/>
              </a:buClr>
              <a:buNone/>
            </a:pPr>
            <a:endParaRPr lang="ru-RU" sz="1300" dirty="0">
              <a:solidFill>
                <a:srgbClr val="4E3B30"/>
              </a:solidFill>
              <a:latin typeface="Times New Roman"/>
              <a:ea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996832"/>
            <a:ext cx="2123728" cy="271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176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792088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Меметика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712"/>
            <a:ext cx="5937870" cy="6192688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Стратегией распространения вирусов </a:t>
            </a:r>
            <a:r>
              <a:rPr lang="ru-RU" dirty="0" smtClean="0"/>
              <a:t>сознания. Может </a:t>
            </a:r>
            <a:r>
              <a:rPr lang="ru-RU" dirty="0"/>
              <a:t>быть любой способ, поощряющий инфицирование окружающих.</a:t>
            </a:r>
          </a:p>
          <a:p>
            <a:r>
              <a:rPr lang="ru-RU" dirty="0"/>
              <a:t>Психический вирус характеризуется особым кодом, заключенным внутри него самого. Этот код есть не что иное, как запись идеи о создании себе подобных паразитических структур. Реализовывать эту идею вне сознания человека вирус не может, для этого ему требуется заставить сознание работать на себя, постепенно подчиняя его себе.</a:t>
            </a:r>
          </a:p>
          <a:p>
            <a:r>
              <a:rPr lang="ru-RU" dirty="0"/>
              <a:t>Сознание, ноосфера и информационное поле для психических вирусов — питательная среда, необходимая для их жизнедеятельности. Контакт вирусов с сознанием часто приводит к возникновению виртуального чудовища: инфицированного сознания.</a:t>
            </a:r>
          </a:p>
          <a:p>
            <a:endParaRPr lang="ru-RU" dirty="0"/>
          </a:p>
        </p:txBody>
      </p:sp>
      <p:pic>
        <p:nvPicPr>
          <p:cNvPr id="1026" name="Picture 2" descr="C:\Users\Надян\Desktop\вирусы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870" y="4274790"/>
            <a:ext cx="3206130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022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/>
                <a:ea typeface="Times New Roman"/>
              </a:rPr>
              <a:t>	Религии </a:t>
            </a:r>
            <a:r>
              <a:rPr lang="ru-RU" dirty="0">
                <a:latin typeface="Times New Roman"/>
                <a:ea typeface="Times New Roman"/>
              </a:rPr>
              <a:t>в сложившихся исторически конфессиональных формах оказали значительное и всеобъемлющее влияние на моральные принципы народов, их исповедавших. </a:t>
            </a:r>
            <a:endParaRPr lang="ru-RU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dirty="0">
                <a:latin typeface="Times New Roman"/>
                <a:ea typeface="Times New Roman"/>
              </a:rPr>
              <a:t>	</a:t>
            </a:r>
            <a:r>
              <a:rPr lang="ru-RU" dirty="0" smtClean="0">
                <a:latin typeface="Times New Roman"/>
                <a:ea typeface="Times New Roman"/>
              </a:rPr>
              <a:t>Религиозная </a:t>
            </a:r>
            <a:r>
              <a:rPr lang="ru-RU" dirty="0">
                <a:latin typeface="Times New Roman"/>
                <a:ea typeface="Times New Roman"/>
              </a:rPr>
              <a:t>мораль, будучи </a:t>
            </a:r>
            <a:r>
              <a:rPr lang="ru-RU" dirty="0" smtClean="0">
                <a:latin typeface="Times New Roman"/>
                <a:ea typeface="Times New Roman"/>
              </a:rPr>
              <a:t>кодифицирована </a:t>
            </a:r>
            <a:r>
              <a:rPr lang="ru-RU" dirty="0">
                <a:latin typeface="Times New Roman"/>
                <a:ea typeface="Times New Roman"/>
              </a:rPr>
              <a:t>в священных текстах, распространяется вместе с религиями. Следует заметить, что монотеистические религии чётче и жёстче определяют границы добра и зла по сравнению с религиями, где практикуется многобожие. </a:t>
            </a:r>
            <a:endParaRPr lang="ru-RU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dirty="0">
                <a:latin typeface="Times New Roman"/>
                <a:ea typeface="Times New Roman"/>
              </a:rPr>
              <a:t>	</a:t>
            </a:r>
            <a:r>
              <a:rPr lang="ru-RU" dirty="0" smtClean="0">
                <a:latin typeface="Times New Roman"/>
                <a:ea typeface="Times New Roman"/>
              </a:rPr>
              <a:t>Однако </a:t>
            </a:r>
            <a:r>
              <a:rPr lang="ru-RU" dirty="0">
                <a:latin typeface="Times New Roman"/>
                <a:ea typeface="Times New Roman"/>
              </a:rPr>
              <a:t>существуют целые культуры и цивилизации, в которых формирование морали и нравственности происходило в условиях язычества (древние греки сформулировали золотое правило нравственности и разработали само понятие этики), или которые могут выглядеть </a:t>
            </a:r>
            <a:r>
              <a:rPr lang="ru-RU" dirty="0" err="1">
                <a:latin typeface="Times New Roman"/>
                <a:ea typeface="Times New Roman"/>
              </a:rPr>
              <a:t>безрелигиозными</a:t>
            </a:r>
            <a:r>
              <a:rPr lang="ru-RU" dirty="0">
                <a:latin typeface="Times New Roman"/>
                <a:ea typeface="Times New Roman"/>
              </a:rPr>
              <a:t> (конфуцианство китайской цивилизации</a:t>
            </a:r>
            <a:r>
              <a:rPr lang="ru-RU" dirty="0" smtClean="0">
                <a:latin typeface="Times New Roman"/>
                <a:ea typeface="Times New Roman"/>
              </a:rPr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215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32656"/>
            <a:ext cx="6660232" cy="652534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</a:t>
            </a:r>
            <a:endParaRPr lang="ru-RU" dirty="0"/>
          </a:p>
          <a:p>
            <a:pPr>
              <a:buNone/>
            </a:pPr>
            <a:r>
              <a:rPr lang="ru-RU" dirty="0" smtClean="0"/>
              <a:t>		Религиозным сознанием занимается </a:t>
            </a:r>
            <a:r>
              <a:rPr lang="ru-RU" b="1" u="sng" dirty="0" smtClean="0"/>
              <a:t>психология религии</a:t>
            </a:r>
            <a:r>
              <a:rPr lang="ru-RU" dirty="0" smtClean="0"/>
              <a:t>. Как направление, возникла в конце 19-го начале 20-го века (В.Вунт, У.Джеймс, Т. Рибо и др.) и накопила значительный материал о содержании религиозного сознания, а также об эмоциональных состояниях и чувствах человека во время совершения религиозных обрядов.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372" y="3127375"/>
            <a:ext cx="2779713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4861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71546"/>
            <a:ext cx="91440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u="sng" dirty="0" smtClean="0"/>
              <a:t>В.Джеймс</a:t>
            </a:r>
            <a:r>
              <a:rPr lang="ru-RU" dirty="0" smtClean="0"/>
              <a:t> считал, что </a:t>
            </a:r>
            <a:r>
              <a:rPr lang="ru-RU" dirty="0" smtClean="0">
                <a:solidFill>
                  <a:schemeClr val="tx1"/>
                </a:solidFill>
              </a:rPr>
              <a:t>религия</a:t>
            </a:r>
            <a:r>
              <a:rPr lang="ru-RU" dirty="0" smtClean="0"/>
              <a:t> коренится в эмоциональной сфере психики индивида, рассматривал религию как возможность внутреннего роста, более интенсивной духовной жизни.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08717"/>
            <a:ext cx="3188072" cy="318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864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44" y="116632"/>
            <a:ext cx="9143256" cy="5976664"/>
          </a:xfrm>
        </p:spPr>
        <p:txBody>
          <a:bodyPr>
            <a:normAutofit fontScale="85000" lnSpcReduction="1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Times New Roman"/>
              </a:rPr>
              <a:t>	Изучение </a:t>
            </a:r>
            <a:r>
              <a:rPr lang="ru-RU" b="1" dirty="0">
                <a:latin typeface="Times New Roman"/>
                <a:ea typeface="Times New Roman"/>
              </a:rPr>
              <a:t>законов формирования, развития и функционирования религиозной психологии ведется в следующих направлениях: </a:t>
            </a:r>
            <a:endParaRPr lang="ru-RU" b="1" dirty="0" smtClean="0">
              <a:latin typeface="Times New Roman"/>
              <a:ea typeface="Times New Roman"/>
            </a:endParaRPr>
          </a:p>
          <a:p>
            <a:r>
              <a:rPr lang="ru-RU" u="sng" dirty="0" smtClean="0">
                <a:latin typeface="Times New Roman"/>
                <a:ea typeface="Times New Roman"/>
              </a:rPr>
              <a:t>общая </a:t>
            </a:r>
            <a:r>
              <a:rPr lang="ru-RU" u="sng" dirty="0">
                <a:latin typeface="Times New Roman"/>
                <a:ea typeface="Times New Roman"/>
              </a:rPr>
              <a:t>теория психологии религии </a:t>
            </a:r>
            <a:r>
              <a:rPr lang="ru-RU" dirty="0">
                <a:latin typeface="Times New Roman"/>
                <a:ea typeface="Times New Roman"/>
              </a:rPr>
              <a:t>изучает содержание и структуру религиозного сознания, специфику религиозных чувств, психологические функции религии в духовной  жизни личности и общества; </a:t>
            </a:r>
            <a:endParaRPr lang="ru-RU" dirty="0" smtClean="0">
              <a:latin typeface="Times New Roman"/>
              <a:ea typeface="Times New Roman"/>
            </a:endParaRPr>
          </a:p>
          <a:p>
            <a:r>
              <a:rPr lang="ru-RU" u="sng" dirty="0" smtClean="0">
                <a:latin typeface="Times New Roman"/>
                <a:ea typeface="Times New Roman"/>
              </a:rPr>
              <a:t>дифференциальная </a:t>
            </a:r>
            <a:r>
              <a:rPr lang="ru-RU" u="sng" dirty="0">
                <a:latin typeface="Times New Roman"/>
                <a:ea typeface="Times New Roman"/>
              </a:rPr>
              <a:t>психология религии</a:t>
            </a:r>
            <a:r>
              <a:rPr lang="ru-RU" dirty="0">
                <a:latin typeface="Times New Roman"/>
                <a:ea typeface="Times New Roman"/>
              </a:rPr>
              <a:t> рассматривает религиозное сознание и чувства верующих с учетом конкретной социальной среды и исторической эпохи; </a:t>
            </a:r>
            <a:endParaRPr lang="ru-RU" dirty="0" smtClean="0">
              <a:latin typeface="Times New Roman"/>
              <a:ea typeface="Times New Roman"/>
            </a:endParaRPr>
          </a:p>
          <a:p>
            <a:r>
              <a:rPr lang="ru-RU" u="sng" dirty="0" smtClean="0">
                <a:latin typeface="Times New Roman"/>
                <a:ea typeface="Times New Roman"/>
              </a:rPr>
              <a:t>психология </a:t>
            </a:r>
            <a:r>
              <a:rPr lang="ru-RU" u="sng" dirty="0">
                <a:latin typeface="Times New Roman"/>
                <a:ea typeface="Times New Roman"/>
              </a:rPr>
              <a:t>религиозных групп </a:t>
            </a:r>
            <a:r>
              <a:rPr lang="ru-RU" dirty="0">
                <a:latin typeface="Times New Roman"/>
                <a:ea typeface="Times New Roman"/>
              </a:rPr>
              <a:t>изучает социально- психологическую структуру религиозных общин, механизмы общения, подражания, внушения, установок и их воздействие на сознание, чувства и поведение </a:t>
            </a:r>
            <a:r>
              <a:rPr lang="ru-RU" dirty="0" smtClean="0">
                <a:latin typeface="Times New Roman"/>
                <a:ea typeface="Times New Roman"/>
              </a:rPr>
              <a:t>верующих</a:t>
            </a:r>
            <a:r>
              <a:rPr lang="ru-RU" dirty="0">
                <a:latin typeface="Times New Roman"/>
                <a:ea typeface="Times New Roman"/>
              </a:rPr>
              <a:t>.</a:t>
            </a:r>
            <a:endParaRPr lang="ru-RU" dirty="0" smtClean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83395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42984"/>
            <a:ext cx="91440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3. формирование чувства взаимного уважения представителей различных религиозных взглядов, а также атеистов;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708920"/>
            <a:ext cx="5976664" cy="399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112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04664"/>
            <a:ext cx="5616624" cy="6336704"/>
          </a:xfrm>
        </p:spPr>
        <p:txBody>
          <a:bodyPr>
            <a:normAutofit fontScale="85000" lnSpcReduction="20000"/>
          </a:bodyPr>
          <a:lstStyle/>
          <a:p>
            <a:pPr indent="0">
              <a:buNone/>
            </a:pPr>
            <a:r>
              <a:rPr lang="ru-RU" dirty="0">
                <a:latin typeface="Times New Roman"/>
                <a:ea typeface="Times New Roman"/>
              </a:rPr>
              <a:t>Концепция религии Александра Меня стоит на том, что религия – это ответ человека на проявление божественной сущности.</a:t>
            </a: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</a:rPr>
              <a:t>Для </a:t>
            </a:r>
            <a:r>
              <a:rPr lang="ru-RU" b="1" u="sng" dirty="0">
                <a:latin typeface="Times New Roman"/>
                <a:ea typeface="Times New Roman"/>
              </a:rPr>
              <a:t>богословско-теологического подхода </a:t>
            </a:r>
            <a:r>
              <a:rPr lang="ru-RU" dirty="0">
                <a:latin typeface="Times New Roman"/>
                <a:ea typeface="Times New Roman"/>
              </a:rPr>
              <a:t>религия есть </a:t>
            </a:r>
            <a:r>
              <a:rPr lang="ru-RU" dirty="0" err="1">
                <a:latin typeface="Times New Roman"/>
                <a:ea typeface="Times New Roman"/>
              </a:rPr>
              <a:t>сверхприродное</a:t>
            </a:r>
            <a:r>
              <a:rPr lang="ru-RU" dirty="0">
                <a:latin typeface="Times New Roman"/>
                <a:ea typeface="Times New Roman"/>
              </a:rPr>
              <a:t> явление, результат сверхъестественной связи человека с Богом. Это объяснение религии с позиции верующего человека. С  точки зрения теологии понять сущность религии может только религиозный человек, поскольку он обладает непосредственным опытом «встречи с Богом</a:t>
            </a:r>
            <a:r>
              <a:rPr lang="ru-RU" dirty="0" smtClean="0">
                <a:latin typeface="Times New Roman"/>
                <a:ea typeface="Times New Roman"/>
              </a:rPr>
              <a:t>», который порождает истинную веру.</a:t>
            </a:r>
            <a:endParaRPr lang="ru-RU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1026" name="Picture 2" descr="E:\107889994_large_M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717032"/>
            <a:ext cx="3912096" cy="293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453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0690" y="32792"/>
            <a:ext cx="916469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/>
                <a:ea typeface="Times New Roman"/>
              </a:rPr>
              <a:t>Вера</a:t>
            </a:r>
            <a:r>
              <a:rPr lang="ru-RU" dirty="0">
                <a:latin typeface="Times New Roman"/>
                <a:ea typeface="Times New Roman"/>
              </a:rPr>
              <a:t> – это состояние души человека, позволяющее ему преодолеть жизненные испытания, находить опору в жизненном бытии независимо от наличия реально существующих позитивных факторов, часто в противовес доводам разума.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678943"/>
            <a:ext cx="5760639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896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9953" y="0"/>
            <a:ext cx="6042113" cy="6525344"/>
          </a:xfrm>
        </p:spPr>
        <p:txBody>
          <a:bodyPr>
            <a:normAutofit fontScale="92500" lnSpcReduction="20000"/>
          </a:bodyPr>
          <a:lstStyle/>
          <a:p>
            <a:pPr indent="0">
              <a:spcAft>
                <a:spcPts val="0"/>
              </a:spcAft>
              <a:buNone/>
            </a:pPr>
            <a:r>
              <a:rPr lang="ru-RU" i="1" dirty="0">
                <a:latin typeface="Times New Roman"/>
                <a:ea typeface="Times New Roman"/>
              </a:rPr>
              <a:t>Предметом</a:t>
            </a:r>
            <a:r>
              <a:rPr lang="ru-RU" dirty="0">
                <a:latin typeface="Times New Roman"/>
                <a:ea typeface="Times New Roman"/>
              </a:rPr>
              <a:t> религиозной веры является сверхъестественное. </a:t>
            </a:r>
            <a:endParaRPr lang="ru-RU" dirty="0" smtClean="0">
              <a:latin typeface="Times New Roman"/>
              <a:ea typeface="Times New Roman"/>
            </a:endParaRPr>
          </a:p>
          <a:p>
            <a:pPr indent="0">
              <a:spcAft>
                <a:spcPts val="0"/>
              </a:spcAft>
              <a:buNone/>
            </a:pPr>
            <a:endParaRPr lang="ru-RU" dirty="0" smtClean="0">
              <a:latin typeface="Times New Roman"/>
              <a:ea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Times New Roman"/>
              </a:rPr>
              <a:t>	Сверхъестественное</a:t>
            </a:r>
            <a:r>
              <a:rPr lang="ru-RU" dirty="0">
                <a:latin typeface="Times New Roman"/>
                <a:ea typeface="Times New Roman"/>
              </a:rPr>
              <a:t>, по убеждению верующих, не подчиняется законам окружающего мира, находится по ту сторону и нарушает естественный ход его развития. </a:t>
            </a:r>
            <a:endParaRPr lang="ru-RU" dirty="0" smtClean="0">
              <a:latin typeface="Times New Roman"/>
              <a:ea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</a:rPr>
              <a:t>	</a:t>
            </a:r>
            <a:r>
              <a:rPr lang="ru-RU" dirty="0" smtClean="0">
                <a:latin typeface="Times New Roman"/>
                <a:ea typeface="Times New Roman"/>
              </a:rPr>
              <a:t>Рудольф Отто </a:t>
            </a:r>
            <a:r>
              <a:rPr lang="ru-RU" dirty="0">
                <a:latin typeface="Times New Roman"/>
                <a:ea typeface="Times New Roman"/>
              </a:rPr>
              <a:t>предлагал заменить «сверхъестественное» на «священное» (из-за буддизма, индуизма, которые не проводят четкой грани между естественным и сверхъестественным.)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3989633"/>
            <a:ext cx="2771800" cy="285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426" y="5083"/>
            <a:ext cx="2941858" cy="3572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471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021"/>
            <a:ext cx="9144000" cy="684697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Попытки научного осмысления религиозного </a:t>
            </a:r>
            <a:r>
              <a:rPr lang="ru-RU" b="1" dirty="0" smtClean="0"/>
              <a:t>опыта с позиции психологии.</a:t>
            </a:r>
          </a:p>
          <a:p>
            <a:pPr marL="0" indent="0">
              <a:buNone/>
            </a:pPr>
            <a:r>
              <a:rPr lang="ru-RU" sz="2800" dirty="0" smtClean="0"/>
              <a:t>	Существует </a:t>
            </a:r>
            <a:r>
              <a:rPr lang="ru-RU" sz="2800" dirty="0"/>
              <a:t>гипотеза о том, что религиозно-мистический опыт может быть вынесен из </a:t>
            </a:r>
            <a:r>
              <a:rPr lang="ru-RU" sz="2800" dirty="0" smtClean="0"/>
              <a:t>симптоматики </a:t>
            </a:r>
            <a:r>
              <a:rPr lang="ru-RU" sz="2800" dirty="0"/>
              <a:t>эпилептических и других приступов, шизоидных расстройств, деменций, опыта терминальных состояний или употребления галлюциногенов.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600" y="2862064"/>
            <a:ext cx="360040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345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4274" y="0"/>
            <a:ext cx="9168273" cy="40050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	По </a:t>
            </a:r>
            <a:r>
              <a:rPr lang="ru-RU" dirty="0"/>
              <a:t>мнению </a:t>
            </a:r>
            <a:r>
              <a:rPr lang="ru-RU" u="sng" dirty="0"/>
              <a:t>психиатра Станислава </a:t>
            </a:r>
            <a:r>
              <a:rPr lang="ru-RU" u="sng" dirty="0" err="1"/>
              <a:t>Грофа</a:t>
            </a:r>
            <a:r>
              <a:rPr lang="ru-RU" dirty="0"/>
              <a:t>, экспериментировавшего с влиянием ЛСД на психику, «переживание смерти и рождения, единения со Вселенной или с Богом, столкновение с демонически-ми явлениями или переживание „прошлых воплощений“, наблюдаемые в ЛСД-сеансах, оказываются феноменологически неотличимыми от подобных переживаний, описанных в священных писаниях великих религий мира и тайных мистических текстах древних цивилизаций»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52" y="3717032"/>
            <a:ext cx="2132948" cy="312832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6" y="3729861"/>
            <a:ext cx="1944216" cy="311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92" y="4015215"/>
            <a:ext cx="5031360" cy="283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823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344" y="116632"/>
            <a:ext cx="9144000" cy="6957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	Галлюцинации </a:t>
            </a:r>
            <a:r>
              <a:rPr lang="ru-RU" sz="2800" dirty="0"/>
              <a:t>могут происходить в некоторых пограничных состояниях ЦНС, которые могут в свою очередь вызываться переутомлением, высокой температурой, голоданием или неумеренным </a:t>
            </a:r>
            <a:r>
              <a:rPr lang="ru-RU" sz="2800" dirty="0" smtClean="0"/>
              <a:t>постом </a:t>
            </a:r>
            <a:r>
              <a:rPr lang="ru-RU" sz="2800" dirty="0"/>
              <a:t>и другими </a:t>
            </a:r>
            <a:r>
              <a:rPr lang="ru-RU" sz="2800" dirty="0" smtClean="0"/>
              <a:t>событиями.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14" y="2376339"/>
            <a:ext cx="4391744" cy="442565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66" y="3573016"/>
            <a:ext cx="47625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216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0014" y="-10751"/>
            <a:ext cx="9164014" cy="6868751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	МОРАЛЬНЫЙ АСПЕКТ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С </a:t>
            </a:r>
            <a:r>
              <a:rPr lang="ru-RU" dirty="0">
                <a:latin typeface="Times New Roman"/>
                <a:ea typeface="Times New Roman"/>
              </a:rPr>
              <a:t>развитием моральных ценностей в мире и распространении идеи о существовании общечеловеческой морали, сама религия и её священные тексты стали подвергаться иногда неутешительным оценкам со стороны этих, несколько отличных, моральных систем. Например жестокость и несправедливость по отношению к иноверцам (см. </a:t>
            </a:r>
            <a:r>
              <a:rPr lang="ru-RU" dirty="0" err="1">
                <a:latin typeface="Times New Roman"/>
                <a:ea typeface="Times New Roman"/>
              </a:rPr>
              <a:t>кяфир</a:t>
            </a:r>
            <a:r>
              <a:rPr lang="ru-RU" dirty="0">
                <a:latin typeface="Times New Roman"/>
                <a:ea typeface="Times New Roman"/>
              </a:rPr>
              <a:t>, гой) и атеистам, практикующаяся в некоторых религиях, часто считается аморальной</a:t>
            </a:r>
            <a:r>
              <a:rPr lang="ru-RU" dirty="0" smtClean="0">
                <a:latin typeface="Times New Roman"/>
                <a:ea typeface="Times New Roman"/>
              </a:rPr>
              <a:t>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900" b="1" dirty="0" err="1" smtClean="0">
                <a:latin typeface="Times New Roman" pitchFamily="18" charset="0"/>
                <a:cs typeface="Times New Roman" pitchFamily="18" charset="0"/>
              </a:rPr>
              <a:t>Кяфир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. неверный, неблагодарный, скрывающий, не признающий истины, не верующий в существование или единство Аллаха.</a:t>
            </a:r>
            <a:endParaRPr lang="ru-RU" sz="19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	Со </a:t>
            </a:r>
            <a:r>
              <a:rPr lang="ru-RU" dirty="0">
                <a:latin typeface="Times New Roman"/>
                <a:ea typeface="Times New Roman"/>
              </a:rPr>
              <a:t>стороны многих атеистов религия часто представляется как учение, которое несет в себе аморальность. При этом часто в критике используется тот факт, что некоторые люди используют религию как инструмент для достижения собственных целей. Подобное мнение иногда выражают словами Зигмунда Фрейда, говоря, что безнравственность во все времена находила в религии не меньшую опору, чем </a:t>
            </a:r>
            <a:r>
              <a:rPr lang="ru-RU" dirty="0" smtClean="0">
                <a:latin typeface="Times New Roman"/>
                <a:ea typeface="Times New Roman"/>
              </a:rPr>
              <a:t>нравственность.</a:t>
            </a:r>
            <a:endParaRPr lang="ru-RU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70000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60350"/>
            <a:ext cx="6502028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Веротерпимость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57338"/>
            <a:ext cx="4038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		Несмотря на различие религий, в проповедуемых ими духовных, нравственных ценностях много общего. Это делает возможным не только диалог культур, но и диалог религий.</a:t>
            </a:r>
          </a:p>
        </p:txBody>
      </p:sp>
      <p:pic>
        <p:nvPicPr>
          <p:cNvPr id="77828" name="Picture 4" descr="m_538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2623" y="0"/>
            <a:ext cx="2844800" cy="213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0" name="Picture 6" descr="iCAIVJ9KQ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3325" y="1484784"/>
            <a:ext cx="2952750" cy="191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2" name="Picture 8" descr="071206_confe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3452587"/>
            <a:ext cx="4537075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60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/>
      <p:bldP spid="77827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Мировые религии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41438"/>
            <a:ext cx="3203575" cy="122396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3600" smtClean="0"/>
              <a:t>Буддизм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smtClean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5940425" y="1341438"/>
            <a:ext cx="3203575" cy="13335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3600" smtClean="0"/>
              <a:t>Ислам</a:t>
            </a: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 rot="10800000">
            <a:off x="3203575" y="1196975"/>
            <a:ext cx="2870200" cy="2016125"/>
          </a:xfrm>
          <a:custGeom>
            <a:avLst/>
            <a:gdLst>
              <a:gd name="G0" fmla="+- 6480 0 0"/>
              <a:gd name="G1" fmla="+- 8640 0 0"/>
              <a:gd name="G2" fmla="+- 6171 0 0"/>
              <a:gd name="G3" fmla="+- 21600 0 6480"/>
              <a:gd name="G4" fmla="+- 21600 0 8640"/>
              <a:gd name="G5" fmla="*/ G0 21600 G3"/>
              <a:gd name="G6" fmla="*/ G1 21600 G3"/>
              <a:gd name="G7" fmla="*/ G2 G3 21600"/>
              <a:gd name="G8" fmla="*/ 10800 21600 G3"/>
              <a:gd name="G9" fmla="*/ G4 21600 G3"/>
              <a:gd name="G10" fmla="+- 21600 0 G7"/>
              <a:gd name="G11" fmla="+- G5 0 G8"/>
              <a:gd name="G12" fmla="+- G6 0 G8"/>
              <a:gd name="G13" fmla="*/ G12 G7 G11"/>
              <a:gd name="G14" fmla="+- 21600 0 G13"/>
              <a:gd name="G15" fmla="+- G0 0 10800"/>
              <a:gd name="G16" fmla="+- G1 0 10800"/>
              <a:gd name="G17" fmla="*/ G2 G16 G15"/>
              <a:gd name="T0" fmla="*/ 10800 w 21600"/>
              <a:gd name="T1" fmla="*/ 0 h 21600"/>
              <a:gd name="T2" fmla="*/ 0 w 21600"/>
              <a:gd name="T3" fmla="*/ 15429 h 21600"/>
              <a:gd name="T4" fmla="*/ 10800 w 21600"/>
              <a:gd name="T5" fmla="*/ 18514 h 21600"/>
              <a:gd name="T6" fmla="*/ 21600 w 21600"/>
              <a:gd name="T7" fmla="*/ 1542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3 w 21600"/>
              <a:gd name="T13" fmla="*/ G6 h 21600"/>
              <a:gd name="T14" fmla="*/ G14 w 21600"/>
              <a:gd name="T15" fmla="*/ G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defRPr/>
            </a:pP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673100" y="4365625"/>
            <a:ext cx="43307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defRPr/>
            </a:pP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34" name="Rectangle 38"/>
          <p:cNvSpPr>
            <a:spLocks noChangeArrowheads="1"/>
          </p:cNvSpPr>
          <p:nvPr/>
        </p:nvSpPr>
        <p:spPr bwMode="auto">
          <a:xfrm>
            <a:off x="673100" y="18161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defRPr/>
            </a:pP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35" name="Rectangle 39"/>
          <p:cNvSpPr>
            <a:spLocks noChangeArrowheads="1"/>
          </p:cNvSpPr>
          <p:nvPr/>
        </p:nvSpPr>
        <p:spPr bwMode="auto">
          <a:xfrm>
            <a:off x="914400" y="206057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defRPr/>
            </a:pP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36" name="Rectangle 40"/>
          <p:cNvSpPr>
            <a:spLocks noChangeArrowheads="1"/>
          </p:cNvSpPr>
          <p:nvPr/>
        </p:nvSpPr>
        <p:spPr bwMode="auto">
          <a:xfrm>
            <a:off x="2484438" y="4292600"/>
            <a:ext cx="592455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defRPr/>
            </a:pP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37" name="Rectangle 41"/>
          <p:cNvSpPr>
            <a:spLocks noChangeArrowheads="1"/>
          </p:cNvSpPr>
          <p:nvPr/>
        </p:nvSpPr>
        <p:spPr bwMode="auto">
          <a:xfrm>
            <a:off x="1619250" y="3284538"/>
            <a:ext cx="59055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buFont typeface="Wingdings" pitchFamily="2" charset="2"/>
              <a:buNone/>
              <a:defRPr/>
            </a:pPr>
            <a:r>
              <a:rPr lang="ru-RU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Христианство</a:t>
            </a:r>
          </a:p>
          <a:p>
            <a:pPr marL="342900" indent="-342900" algn="ctr">
              <a:buFont typeface="Wingdings" pitchFamily="2" charset="2"/>
              <a:buNone/>
              <a:defRPr/>
            </a:pP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138" name="Picture 42" descr="Gold_Buddha_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20859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9" name="Picture 43" descr="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060575"/>
            <a:ext cx="238125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0" name="Picture 44" descr="8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149725"/>
            <a:ext cx="223202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9007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102" grpId="0" build="p"/>
      <p:bldP spid="4103" grpId="0" build="p"/>
      <p:bldP spid="413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 err="1">
                <a:latin typeface="Times New Roman"/>
                <a:ea typeface="Times New Roman"/>
              </a:rPr>
              <a:t>Авраами́ческие</a:t>
            </a:r>
            <a:r>
              <a:rPr lang="ru-RU" b="1" dirty="0">
                <a:latin typeface="Times New Roman"/>
                <a:ea typeface="Times New Roman"/>
              </a:rPr>
              <a:t> (или </a:t>
            </a:r>
            <a:r>
              <a:rPr lang="ru-RU" b="1" dirty="0" err="1">
                <a:latin typeface="Times New Roman"/>
                <a:ea typeface="Times New Roman"/>
              </a:rPr>
              <a:t>авраамитические</a:t>
            </a:r>
            <a:r>
              <a:rPr lang="ru-RU" b="1" dirty="0">
                <a:latin typeface="Times New Roman"/>
                <a:ea typeface="Times New Roman"/>
              </a:rPr>
              <a:t>) </a:t>
            </a:r>
            <a:r>
              <a:rPr lang="ru-RU" b="1" dirty="0" err="1">
                <a:latin typeface="Times New Roman"/>
                <a:ea typeface="Times New Roman"/>
              </a:rPr>
              <a:t>рели́гии</a:t>
            </a:r>
            <a:r>
              <a:rPr lang="ru-RU" b="1" dirty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— монотеистические религии, происходящие из общей древней семитской традиции, восходящей к легендарному патриарху семитских племён Аврааму. Все </a:t>
            </a:r>
            <a:r>
              <a:rPr lang="ru-RU" dirty="0" err="1">
                <a:latin typeface="Times New Roman"/>
                <a:ea typeface="Times New Roman"/>
              </a:rPr>
              <a:t>авраамические</a:t>
            </a:r>
            <a:r>
              <a:rPr lang="ru-RU" dirty="0">
                <a:latin typeface="Times New Roman"/>
                <a:ea typeface="Times New Roman"/>
              </a:rPr>
              <a:t> религии в той или иной мере признают Священное Писание Ветхого Завета. Авраам, согласно Пятикнижию, считается основателем этой традиции, отраженной в иудаизме, христианстве и исламе</a:t>
            </a:r>
            <a:r>
              <a:rPr lang="ru-RU" dirty="0" smtClean="0">
                <a:latin typeface="Times New Roman"/>
                <a:ea typeface="Times New Roman"/>
              </a:rPr>
              <a:t>.</a:t>
            </a:r>
          </a:p>
          <a:p>
            <a:pPr>
              <a:spcAft>
                <a:spcPts val="0"/>
              </a:spcAft>
            </a:pPr>
            <a:endParaRPr lang="ru-RU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 err="1">
                <a:latin typeface="Times New Roman"/>
                <a:ea typeface="Times New Roman"/>
              </a:rPr>
              <a:t>Авраамические</a:t>
            </a:r>
            <a:r>
              <a:rPr lang="ru-RU" b="1" dirty="0">
                <a:latin typeface="Times New Roman"/>
                <a:ea typeface="Times New Roman"/>
              </a:rPr>
              <a:t> религии </a:t>
            </a:r>
            <a:r>
              <a:rPr lang="ru-RU" dirty="0">
                <a:latin typeface="Times New Roman"/>
                <a:ea typeface="Times New Roman"/>
              </a:rPr>
              <a:t>называются также религиями откровения, в виду того, что ядро их учений основано на Откровении — «само раскрытии Божества и возвещении Им Своей воли человеку» (А. В. </a:t>
            </a:r>
            <a:r>
              <a:rPr lang="ru-RU" dirty="0" err="1">
                <a:latin typeface="Times New Roman"/>
                <a:ea typeface="Times New Roman"/>
              </a:rPr>
              <a:t>Мень</a:t>
            </a:r>
            <a:r>
              <a:rPr lang="ru-RU" dirty="0">
                <a:latin typeface="Times New Roman"/>
                <a:ea typeface="Times New Roman"/>
              </a:rPr>
              <a:t>). В данном контексте Священное Писание является записью, фиксацией божественного откровения. Откровение, в терминах богословия, говорит о тайне Бога, непознаваемой человеком, и представляет собой божественную манифестацию (проявление).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04" y="3068960"/>
            <a:ext cx="2608123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863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4. выработка умения ориентироваться в массе современных религиозных псевдорелигиозных течений.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564904"/>
            <a:ext cx="3746231" cy="374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554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700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</a:rPr>
              <a:t>Происхождение</a:t>
            </a:r>
            <a:endParaRPr lang="ru-RU" dirty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</a:rPr>
              <a:t>Считается, что все </a:t>
            </a:r>
            <a:r>
              <a:rPr lang="ru-RU" dirty="0" err="1">
                <a:latin typeface="Times New Roman"/>
                <a:ea typeface="Times New Roman"/>
              </a:rPr>
              <a:t>авраамические</a:t>
            </a:r>
            <a:r>
              <a:rPr lang="ru-RU" dirty="0">
                <a:latin typeface="Times New Roman"/>
                <a:ea typeface="Times New Roman"/>
              </a:rPr>
              <a:t> религии произошли от монотеистической религии древних евреев (иудаизм), получившей распространение на территории древних царств Иудеи и Израиля (до Вавилонского пленения) приблизительно в начале I тысячелетия до н. э. 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В </a:t>
            </a:r>
            <a:r>
              <a:rPr lang="ru-RU" dirty="0">
                <a:latin typeface="Times New Roman"/>
                <a:ea typeface="Times New Roman"/>
              </a:rPr>
              <a:t>I веке н. э. на территории Иудеи возникло христианство, использовавшее базу религиозного наследия иудаизма, однако кардинально его реформировавшее</a:t>
            </a:r>
            <a:r>
              <a:rPr lang="ru-RU" dirty="0" smtClean="0">
                <a:latin typeface="Times New Roman"/>
                <a:ea typeface="Times New Roman"/>
              </a:rPr>
              <a:t>.</a:t>
            </a:r>
          </a:p>
          <a:p>
            <a:pPr marL="0" indent="0">
              <a:spcAft>
                <a:spcPts val="0"/>
              </a:spcAft>
              <a:buNone/>
            </a:pPr>
            <a:endParaRPr lang="ru-RU" dirty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</a:rPr>
              <a:t>В VII веке н. э. на территории Аравии возник ислам, который, используя в некоторой степени религиозное наследие иудаизма и христианства, не стал, однако, их естественным развитием и продолжением, а декларировал себя как замену этим системам </a:t>
            </a:r>
            <a:r>
              <a:rPr lang="ru-RU" dirty="0" smtClean="0">
                <a:latin typeface="Times New Roman"/>
                <a:ea typeface="Times New Roman"/>
              </a:rPr>
              <a:t>верований. </a:t>
            </a:r>
            <a:r>
              <a:rPr lang="ru-RU" dirty="0">
                <a:latin typeface="Times New Roman"/>
                <a:ea typeface="Times New Roman"/>
              </a:rPr>
              <a:t>Востоковед Л. С. Васильев считает, что ислам был полностью заимствован из более ранних иудаизма и христианства. </a:t>
            </a:r>
            <a:endParaRPr lang="ru-RU" dirty="0" smtClean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endParaRPr lang="ru-RU" dirty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</a:rPr>
              <a:t>Мусульмане считают, что ислам относится к </a:t>
            </a:r>
            <a:r>
              <a:rPr lang="ru-RU" dirty="0" err="1">
                <a:latin typeface="Times New Roman"/>
                <a:ea typeface="Times New Roman"/>
              </a:rPr>
              <a:t>авраамическим</a:t>
            </a:r>
            <a:r>
              <a:rPr lang="ru-RU" dirty="0">
                <a:latin typeface="Times New Roman"/>
                <a:ea typeface="Times New Roman"/>
              </a:rPr>
              <a:t> религиям, происходя из общей древней традиции, восходящей к Аврааму. Мухаммед утверждал, что вера, которую он провозгласил, есть не что иное, как чистейшая религия Авраама, впоследствии искажённая как иудеями, так и </a:t>
            </a:r>
            <a:r>
              <a:rPr lang="ru-RU" dirty="0" smtClean="0">
                <a:latin typeface="Times New Roman"/>
                <a:ea typeface="Times New Roman"/>
              </a:rPr>
              <a:t>христианами.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3012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62" y="-10751"/>
            <a:ext cx="9122838" cy="2719671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</a:rPr>
              <a:t>Сходства и различия</a:t>
            </a:r>
            <a:endParaRPr lang="ru-RU" dirty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Первичный письменный источник </a:t>
            </a:r>
            <a:r>
              <a:rPr lang="ru-RU" dirty="0" err="1" smtClean="0">
                <a:latin typeface="Times New Roman"/>
                <a:ea typeface="Times New Roman"/>
              </a:rPr>
              <a:t>авраамических</a:t>
            </a:r>
            <a:r>
              <a:rPr lang="ru-RU" dirty="0" smtClean="0">
                <a:latin typeface="Times New Roman"/>
                <a:ea typeface="Times New Roman"/>
              </a:rPr>
              <a:t> религий — Тора. В целом признаётся, хотя по-разному истолковывается. Ветхий Завет христианской традиции практически полностью соответствует еврейскому </a:t>
            </a:r>
            <a:r>
              <a:rPr lang="ru-RU" dirty="0" err="1" smtClean="0">
                <a:latin typeface="Times New Roman"/>
                <a:ea typeface="Times New Roman"/>
              </a:rPr>
              <a:t>Танаху</a:t>
            </a:r>
            <a:r>
              <a:rPr lang="ru-RU" dirty="0" smtClean="0">
                <a:latin typeface="Times New Roman"/>
                <a:ea typeface="Times New Roman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348880"/>
            <a:ext cx="5610200" cy="392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035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2522" y="0"/>
            <a:ext cx="9176522" cy="685799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</a:rPr>
              <a:t>Откровение</a:t>
            </a:r>
            <a:endParaRPr lang="ru-RU" dirty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 err="1">
                <a:latin typeface="Times New Roman"/>
                <a:ea typeface="Times New Roman"/>
              </a:rPr>
              <a:t>Авраамические</a:t>
            </a:r>
            <a:r>
              <a:rPr lang="ru-RU" dirty="0">
                <a:latin typeface="Times New Roman"/>
                <a:ea typeface="Times New Roman"/>
              </a:rPr>
              <a:t> религии также называются религиями откровения, то есть основаны на том, что Бог раскрывает себя людям, сообщая свою волю и предписывая людям определенное поведение.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</a:rPr>
              <a:t>В отношении к откровению видны и различия между иудаизмом, христианством и исламом. Для иудаизма уникальное место занимает Синайское откровение, в котором была выражена воля Творца, не подлежащая отмене или изменению. Христианство говорит о Новом Завете, изменяющем услышанное еврейским народом на горе </a:t>
            </a:r>
            <a:r>
              <a:rPr lang="ru-RU" dirty="0" err="1">
                <a:latin typeface="Times New Roman"/>
                <a:ea typeface="Times New Roman"/>
              </a:rPr>
              <a:t>Синай</a:t>
            </a:r>
            <a:r>
              <a:rPr lang="ru-RU" dirty="0">
                <a:latin typeface="Times New Roman"/>
                <a:ea typeface="Times New Roman"/>
              </a:rPr>
              <a:t>. Ислам воспринимает пророчество Магомета, «последнего из пророков», как самое главное, отменяющее все остальные пророчества. </a:t>
            </a:r>
            <a:r>
              <a:rPr lang="ru-RU" dirty="0" err="1">
                <a:latin typeface="Times New Roman"/>
                <a:ea typeface="Times New Roman"/>
              </a:rPr>
              <a:t>Бахаи</a:t>
            </a:r>
            <a:r>
              <a:rPr lang="ru-RU" dirty="0">
                <a:latin typeface="Times New Roman"/>
                <a:ea typeface="Times New Roman"/>
              </a:rPr>
              <a:t> считаю последним откровением Бога пророчество Баха-Уллы.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45622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259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</a:rPr>
              <a:t>Иисус</a:t>
            </a:r>
            <a:endParaRPr lang="ru-RU" dirty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</a:rPr>
              <a:t>Различия выражаются и в восприятии личности Иисуса и Евангелия. Его историчность и вопрос божественности имеет разные толкования в Христианстве, Иудаизме, Исламе и </a:t>
            </a:r>
            <a:r>
              <a:rPr lang="ru-RU" dirty="0" err="1">
                <a:latin typeface="Times New Roman"/>
                <a:ea typeface="Times New Roman"/>
              </a:rPr>
              <a:t>Бахаи</a:t>
            </a:r>
            <a:r>
              <a:rPr lang="ru-RU" dirty="0">
                <a:latin typeface="Times New Roman"/>
                <a:ea typeface="Times New Roman"/>
              </a:rPr>
              <a:t>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</a:rPr>
              <a:t>Иудаизм не признаёт Иисуса как Мессию, тем более, не признаёт его божественность. Соответственно, Евангелие также не почитается.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</a:rPr>
              <a:t>В христианстве Иисус почитается Сыном Божиим Единородным, Мессией, Искупителем грехов, Спасителем человечества. Иисус Христос — глава новозаветной христианской Церкви. Евангелие почитается как слово Божие.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79" y="3979678"/>
            <a:ext cx="1970161" cy="2846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37" y="3979677"/>
            <a:ext cx="2252291" cy="275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027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6868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Ислам </a:t>
            </a:r>
            <a:r>
              <a:rPr lang="ru-RU" dirty="0" smtClean="0"/>
              <a:t>                                </a:t>
            </a:r>
            <a:r>
              <a:rPr lang="ru-RU" dirty="0" err="1" smtClean="0"/>
              <a:t>Бахаи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908720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Ислам признаёт святость и мессианское наследие Иисуса (по-арабски </a:t>
            </a:r>
            <a:r>
              <a:rPr lang="ru-RU" dirty="0" err="1"/>
              <a:t>Иса</a:t>
            </a:r>
            <a:r>
              <a:rPr lang="ru-RU" dirty="0"/>
              <a:t>), </a:t>
            </a:r>
            <a:r>
              <a:rPr lang="ru-RU" dirty="0" smtClean="0"/>
              <a:t>почитае</a:t>
            </a:r>
            <a:r>
              <a:rPr lang="ru-RU" dirty="0"/>
              <a:t>т</a:t>
            </a:r>
            <a:r>
              <a:rPr lang="ru-RU" dirty="0" smtClean="0"/>
              <a:t> </a:t>
            </a:r>
            <a:r>
              <a:rPr lang="ru-RU" dirty="0"/>
              <a:t>его одним из великих пророков, </a:t>
            </a:r>
            <a:r>
              <a:rPr lang="ru-RU" dirty="0" smtClean="0"/>
              <a:t>соглашается </a:t>
            </a:r>
            <a:r>
              <a:rPr lang="ru-RU" dirty="0"/>
              <a:t>с некоторыми пунктами Писания Нового Завета, включая тезис о непорочном зачатии </a:t>
            </a:r>
            <a:r>
              <a:rPr lang="ru-RU" dirty="0" smtClean="0"/>
              <a:t>Марии. Отрицает</a:t>
            </a:r>
            <a:r>
              <a:rPr lang="ru-RU" dirty="0"/>
              <a:t>, согласно Корану, «возможность предания Аллаху сотоварищей», из чего постулируется, что Иисус не может быть Богом или равным ему. </a:t>
            </a:r>
            <a:r>
              <a:rPr lang="ru-RU" dirty="0" smtClean="0"/>
              <a:t>Иисусу </a:t>
            </a:r>
            <a:r>
              <a:rPr lang="ru-RU" dirty="0"/>
              <a:t>была ниспослана священная книга Евангелие (по-арабски </a:t>
            </a:r>
            <a:r>
              <a:rPr lang="ru-RU" dirty="0" err="1"/>
              <a:t>Инджиль</a:t>
            </a:r>
            <a:r>
              <a:rPr lang="ru-RU" dirty="0"/>
              <a:t>), которую христиане грубо исказили.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64058" y="941894"/>
            <a:ext cx="38164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err="1" smtClean="0">
                <a:solidFill>
                  <a:prstClr val="black"/>
                </a:solidFill>
              </a:rPr>
              <a:t>Бахаизм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- религия, которая зародилась в </a:t>
            </a:r>
            <a:r>
              <a:rPr lang="ru-RU" dirty="0" smtClean="0">
                <a:solidFill>
                  <a:prstClr val="black"/>
                </a:solidFill>
              </a:rPr>
              <a:t>Иране в середине 19 в. </a:t>
            </a:r>
          </a:p>
          <a:p>
            <a:pPr lvl="0"/>
            <a:r>
              <a:rPr lang="ru-RU" dirty="0">
                <a:solidFill>
                  <a:prstClr val="black"/>
                </a:solidFill>
              </a:rPr>
              <a:t> Её основатель </a:t>
            </a:r>
            <a:r>
              <a:rPr lang="ru-RU" dirty="0" err="1">
                <a:solidFill>
                  <a:prstClr val="black"/>
                </a:solidFill>
              </a:rPr>
              <a:t>Бахаулла</a:t>
            </a:r>
            <a:r>
              <a:rPr lang="ru-RU" dirty="0">
                <a:solidFill>
                  <a:prstClr val="black"/>
                </a:solidFill>
              </a:rPr>
              <a:t> (1817—1892) почитается </a:t>
            </a:r>
            <a:r>
              <a:rPr lang="ru-RU" dirty="0" err="1">
                <a:solidFill>
                  <a:prstClr val="black"/>
                </a:solidFill>
              </a:rPr>
              <a:t>бахаи</a:t>
            </a:r>
            <a:r>
              <a:rPr lang="ru-RU" dirty="0">
                <a:solidFill>
                  <a:prstClr val="black"/>
                </a:solidFill>
              </a:rPr>
              <a:t> как последний из ряда «Богоявлений», который, помимо </a:t>
            </a:r>
            <a:r>
              <a:rPr lang="ru-RU" dirty="0" err="1">
                <a:solidFill>
                  <a:prstClr val="black"/>
                </a:solidFill>
              </a:rPr>
              <a:t>Бахауллы</a:t>
            </a:r>
            <a:r>
              <a:rPr lang="ru-RU" dirty="0">
                <a:solidFill>
                  <a:prstClr val="black"/>
                </a:solidFill>
              </a:rPr>
              <a:t>, включает Авраама, Моисея, Будду, Заратустру, Кришну, Иисуса Христа, Мухаммада, Баба и другие подобные фигуры.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246" y="4417897"/>
            <a:ext cx="3856640" cy="240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274" y="4417896"/>
            <a:ext cx="3613584" cy="240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125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021"/>
            <a:ext cx="9144000" cy="5434203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</a:rPr>
              <a:t>Иудаизм</a:t>
            </a:r>
            <a:endParaRPr lang="ru-RU" dirty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	Иудаизм формировался с </a:t>
            </a:r>
            <a:r>
              <a:rPr lang="ru-RU" dirty="0">
                <a:latin typeface="Times New Roman"/>
                <a:ea typeface="Times New Roman"/>
              </a:rPr>
              <a:t>ХIХ в. до н. э. на территории Египта и Палестины (Земли Израильской). </a:t>
            </a:r>
            <a:r>
              <a:rPr lang="ru-RU" dirty="0" smtClean="0">
                <a:latin typeface="Times New Roman"/>
                <a:ea typeface="Times New Roman"/>
              </a:rPr>
              <a:t>Первым </a:t>
            </a:r>
            <a:r>
              <a:rPr lang="ru-RU" dirty="0">
                <a:latin typeface="Times New Roman"/>
                <a:ea typeface="Times New Roman"/>
              </a:rPr>
              <a:t>в истории человечества провозгласил монотеизм, углублённый учением о сотворении человека Богом по Своему образу и подобию. </a:t>
            </a:r>
            <a:r>
              <a:rPr lang="ru-RU" dirty="0" smtClean="0">
                <a:latin typeface="Times New Roman"/>
                <a:ea typeface="Times New Roman"/>
              </a:rPr>
              <a:t>Религия </a:t>
            </a:r>
            <a:r>
              <a:rPr lang="ru-RU" dirty="0">
                <a:latin typeface="Times New Roman"/>
                <a:ea typeface="Times New Roman"/>
              </a:rPr>
              <a:t>включает в </a:t>
            </a:r>
            <a:r>
              <a:rPr lang="ru-RU" dirty="0" smtClean="0">
                <a:latin typeface="Times New Roman"/>
                <a:ea typeface="Times New Roman"/>
              </a:rPr>
              <a:t>свою сферу </a:t>
            </a:r>
            <a:r>
              <a:rPr lang="ru-RU" dirty="0">
                <a:latin typeface="Times New Roman"/>
                <a:ea typeface="Times New Roman"/>
              </a:rPr>
              <a:t>все стороны жизни человека. Иудей — это одновременно и религиозная, и национальная принадлежность, и обязательство следовать своду предписаний, которые определяют всю повседневную жизнь человека (Галаха). Иудаизм лишён </a:t>
            </a:r>
            <a:r>
              <a:rPr lang="ru-RU" dirty="0" smtClean="0">
                <a:latin typeface="Times New Roman"/>
                <a:ea typeface="Times New Roman"/>
              </a:rPr>
              <a:t>необходимых </a:t>
            </a:r>
            <a:r>
              <a:rPr lang="ru-RU" dirty="0">
                <a:latin typeface="Times New Roman"/>
                <a:ea typeface="Times New Roman"/>
              </a:rPr>
              <a:t>для мировой религии черт: подавляющее большинство верующих принадлежит к нему от рождения, но в иудаизм можно перейти, для этого достаточно пройти </a:t>
            </a:r>
            <a:r>
              <a:rPr lang="ru-RU" dirty="0" smtClean="0">
                <a:latin typeface="Times New Roman"/>
                <a:ea typeface="Times New Roman"/>
              </a:rPr>
              <a:t>обряд </a:t>
            </a:r>
            <a:r>
              <a:rPr lang="ru-RU" dirty="0" err="1" smtClean="0">
                <a:latin typeface="Times New Roman"/>
                <a:ea typeface="Times New Roman"/>
              </a:rPr>
              <a:t>гиюр</a:t>
            </a:r>
            <a:r>
              <a:rPr lang="ru-RU" dirty="0">
                <a:latin typeface="Times New Roman"/>
                <a:ea typeface="Times New Roman"/>
              </a:rPr>
              <a:t>. </a:t>
            </a:r>
            <a:r>
              <a:rPr lang="ru-RU" dirty="0" err="1">
                <a:latin typeface="Times New Roman"/>
                <a:ea typeface="Times New Roman"/>
              </a:rPr>
              <a:t>Гию́р</a:t>
            </a:r>
            <a:r>
              <a:rPr lang="ru-RU" dirty="0">
                <a:latin typeface="Times New Roman"/>
                <a:ea typeface="Times New Roman"/>
              </a:rPr>
              <a:t> (</a:t>
            </a:r>
            <a:r>
              <a:rPr lang="ru-RU" dirty="0" err="1">
                <a:latin typeface="Times New Roman"/>
                <a:ea typeface="Times New Roman"/>
              </a:rPr>
              <a:t>ивр</a:t>
            </a:r>
            <a:r>
              <a:rPr lang="ru-RU" dirty="0">
                <a:latin typeface="Times New Roman"/>
                <a:ea typeface="Times New Roman"/>
              </a:rPr>
              <a:t>. גִּ</a:t>
            </a:r>
            <a:r>
              <a:rPr lang="ru-RU" dirty="0" err="1">
                <a:latin typeface="Times New Roman"/>
                <a:ea typeface="Times New Roman"/>
              </a:rPr>
              <a:t>יּוּר</a:t>
            </a:r>
            <a:r>
              <a:rPr lang="ru-RU" dirty="0">
                <a:latin typeface="Times New Roman"/>
                <a:ea typeface="Times New Roman"/>
              </a:rPr>
              <a:t>‎) — обращение </a:t>
            </a:r>
            <a:r>
              <a:rPr lang="ru-RU" dirty="0" err="1">
                <a:latin typeface="Times New Roman"/>
                <a:ea typeface="Times New Roman"/>
              </a:rPr>
              <a:t>нееврея</a:t>
            </a:r>
            <a:r>
              <a:rPr lang="ru-RU" dirty="0">
                <a:latin typeface="Times New Roman"/>
                <a:ea typeface="Times New Roman"/>
              </a:rPr>
              <a:t> в </a:t>
            </a:r>
            <a:r>
              <a:rPr lang="ru-RU" dirty="0" smtClean="0">
                <a:latin typeface="Times New Roman"/>
                <a:ea typeface="Times New Roman"/>
              </a:rPr>
              <a:t>иудаизм.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	Первыми </a:t>
            </a:r>
            <a:r>
              <a:rPr lang="ru-RU" dirty="0">
                <a:latin typeface="Times New Roman"/>
                <a:ea typeface="Times New Roman"/>
              </a:rPr>
              <a:t>примерами обращения </a:t>
            </a:r>
            <a:r>
              <a:rPr lang="ru-RU" dirty="0" err="1">
                <a:latin typeface="Times New Roman"/>
                <a:ea typeface="Times New Roman"/>
              </a:rPr>
              <a:t>неевреев</a:t>
            </a:r>
            <a:r>
              <a:rPr lang="ru-RU" dirty="0">
                <a:latin typeface="Times New Roman"/>
                <a:ea typeface="Times New Roman"/>
              </a:rPr>
              <a:t> в иудаизм можно считать </a:t>
            </a:r>
            <a:r>
              <a:rPr lang="ru-RU" dirty="0" err="1">
                <a:latin typeface="Times New Roman"/>
                <a:ea typeface="Times New Roman"/>
              </a:rPr>
              <a:t>Иофора</a:t>
            </a:r>
            <a:r>
              <a:rPr lang="ru-RU" dirty="0">
                <a:latin typeface="Times New Roman"/>
                <a:ea typeface="Times New Roman"/>
              </a:rPr>
              <a:t> (</a:t>
            </a:r>
            <a:r>
              <a:rPr lang="ru-RU" dirty="0" err="1">
                <a:latin typeface="Times New Roman"/>
                <a:ea typeface="Times New Roman"/>
              </a:rPr>
              <a:t>Итро</a:t>
            </a:r>
            <a:r>
              <a:rPr lang="ru-RU" dirty="0">
                <a:latin typeface="Times New Roman"/>
                <a:ea typeface="Times New Roman"/>
              </a:rPr>
              <a:t>) — тестя Моисея, и Руфь (Рут), а также в Талмуде и более поздних кодексах формализуется процедура прозелитизма. Кандидат обязан принять на себя все 613 заповедей Торы перед судом из трёх судей. Если кандидат — мужчина, ему делается обрезание, после выздоровления — окунание в </a:t>
            </a:r>
            <a:r>
              <a:rPr lang="ru-RU" dirty="0" err="1">
                <a:latin typeface="Times New Roman"/>
                <a:ea typeface="Times New Roman"/>
              </a:rPr>
              <a:t>микве</a:t>
            </a:r>
            <a:r>
              <a:rPr lang="ru-RU" dirty="0">
                <a:latin typeface="Times New Roman"/>
                <a:ea typeface="Times New Roman"/>
              </a:rPr>
              <a:t> завершает процедуру. Женщина только окунается в </a:t>
            </a:r>
            <a:r>
              <a:rPr lang="ru-RU" dirty="0" err="1">
                <a:latin typeface="Times New Roman"/>
                <a:ea typeface="Times New Roman"/>
              </a:rPr>
              <a:t>микве</a:t>
            </a:r>
            <a:r>
              <a:rPr lang="ru-RU" dirty="0">
                <a:latin typeface="Times New Roman"/>
                <a:ea typeface="Times New Roman"/>
              </a:rPr>
              <a:t>. В древнее время кандидат также приносил жертву в Иерусалимский храм. Если кандидат уже обрезан — производят заменяющий ритуал — извлечение капли крови путём </a:t>
            </a:r>
            <a:r>
              <a:rPr lang="ru-RU" dirty="0" err="1">
                <a:latin typeface="Times New Roman"/>
                <a:ea typeface="Times New Roman"/>
              </a:rPr>
              <a:t>укалывания</a:t>
            </a:r>
            <a:r>
              <a:rPr lang="ru-RU" dirty="0">
                <a:latin typeface="Times New Roman"/>
                <a:ea typeface="Times New Roman"/>
              </a:rPr>
              <a:t>. Гер — человек, который принял </a:t>
            </a:r>
            <a:r>
              <a:rPr lang="ru-RU" dirty="0" err="1">
                <a:latin typeface="Times New Roman"/>
                <a:ea typeface="Times New Roman"/>
              </a:rPr>
              <a:t>гиюр</a:t>
            </a:r>
            <a:r>
              <a:rPr lang="ru-RU" dirty="0">
                <a:latin typeface="Times New Roman"/>
                <a:ea typeface="Times New Roman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158072"/>
            <a:ext cx="2527774" cy="169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9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Христианство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651500" y="908050"/>
            <a:ext cx="3492500" cy="374491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u="sng" smtClean="0"/>
              <a:t>Католичество</a:t>
            </a:r>
            <a:r>
              <a:rPr lang="ru-RU" smtClean="0"/>
              <a:t>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mtClean="0"/>
              <a:t>Центр. Европа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mtClean="0"/>
              <a:t>Южная Америка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mtClean="0"/>
              <a:t>Рим - центр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mtClean="0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908050"/>
            <a:ext cx="3563938" cy="359886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u="sng" smtClean="0"/>
              <a:t>Протестантство</a:t>
            </a:r>
            <a:r>
              <a:rPr lang="ru-RU" smtClean="0"/>
              <a:t>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mtClean="0"/>
              <a:t>Великобритания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mtClean="0"/>
              <a:t>Германия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mtClean="0"/>
              <a:t>Страны Скандинавии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mtClean="0"/>
              <a:t>Америка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mtClean="0"/>
              <a:t>Австралия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mtClean="0"/>
          </a:p>
        </p:txBody>
      </p:sp>
      <p:sp>
        <p:nvSpPr>
          <p:cNvPr id="69636" name="AutoShape 4"/>
          <p:cNvSpPr>
            <a:spLocks noChangeArrowheads="1"/>
          </p:cNvSpPr>
          <p:nvPr/>
        </p:nvSpPr>
        <p:spPr bwMode="auto">
          <a:xfrm rot="10800000">
            <a:off x="3132138" y="1268413"/>
            <a:ext cx="2735262" cy="2447925"/>
          </a:xfrm>
          <a:custGeom>
            <a:avLst/>
            <a:gdLst>
              <a:gd name="G0" fmla="+- 6480 0 0"/>
              <a:gd name="G1" fmla="+- 8640 0 0"/>
              <a:gd name="G2" fmla="+- 6171 0 0"/>
              <a:gd name="G3" fmla="+- 21600 0 6480"/>
              <a:gd name="G4" fmla="+- 21600 0 8640"/>
              <a:gd name="G5" fmla="*/ G0 21600 G3"/>
              <a:gd name="G6" fmla="*/ G1 21600 G3"/>
              <a:gd name="G7" fmla="*/ G2 G3 21600"/>
              <a:gd name="G8" fmla="*/ 10800 21600 G3"/>
              <a:gd name="G9" fmla="*/ G4 21600 G3"/>
              <a:gd name="G10" fmla="+- 21600 0 G7"/>
              <a:gd name="G11" fmla="+- G5 0 G8"/>
              <a:gd name="G12" fmla="+- G6 0 G8"/>
              <a:gd name="G13" fmla="*/ G12 G7 G11"/>
              <a:gd name="G14" fmla="+- 21600 0 G13"/>
              <a:gd name="G15" fmla="+- G0 0 10800"/>
              <a:gd name="G16" fmla="+- G1 0 10800"/>
              <a:gd name="G17" fmla="*/ G2 G16 G15"/>
              <a:gd name="T0" fmla="*/ 10800 w 21600"/>
              <a:gd name="T1" fmla="*/ 0 h 21600"/>
              <a:gd name="T2" fmla="*/ 0 w 21600"/>
              <a:gd name="T3" fmla="*/ 15429 h 21600"/>
              <a:gd name="T4" fmla="*/ 10800 w 21600"/>
              <a:gd name="T5" fmla="*/ 18514 h 21600"/>
              <a:gd name="T6" fmla="*/ 21600 w 21600"/>
              <a:gd name="T7" fmla="*/ 1542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3 w 21600"/>
              <a:gd name="T13" fmla="*/ G6 h 21600"/>
              <a:gd name="T14" fmla="*/ G14 w 21600"/>
              <a:gd name="T15" fmla="*/ G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2329007" y="3789363"/>
            <a:ext cx="360045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ctr">
              <a:buFont typeface="Wingdings" pitchFamily="2" charset="2"/>
              <a:buNone/>
              <a:defRPr/>
            </a:pPr>
            <a:r>
              <a:rPr lang="ru-RU" sz="2800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Православие</a:t>
            </a:r>
            <a:r>
              <a:rPr lang="ru-RU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  <a:p>
            <a:pPr marL="609600" indent="-609600"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Россия</a:t>
            </a:r>
          </a:p>
          <a:p>
            <a:pPr marL="609600" indent="-609600"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Страны Балканского полуострова</a:t>
            </a:r>
          </a:p>
          <a:p>
            <a:pPr marL="609600" indent="-609600">
              <a:defRPr/>
            </a:pPr>
            <a:endParaRPr lang="ru-RU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09600" indent="-609600">
              <a:defRPr/>
            </a:pPr>
            <a:endParaRPr lang="ru-RU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9642" name="Picture 10" descr="v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81525"/>
            <a:ext cx="3348038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2510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96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9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96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96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696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696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69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69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69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69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  <p:bldP spid="69637" grpId="0" build="p"/>
      <p:bldP spid="69638" grpId="0" build="p"/>
      <p:bldP spid="6963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0"/>
            <a:ext cx="3035829" cy="227687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1771"/>
            <a:ext cx="6516216" cy="3479237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4500" b="1" dirty="0">
                <a:latin typeface="Times New Roman"/>
                <a:ea typeface="Times New Roman"/>
              </a:rPr>
              <a:t>Христианство</a:t>
            </a:r>
            <a:endParaRPr lang="ru-RU" sz="4500" dirty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	</a:t>
            </a:r>
            <a:r>
              <a:rPr lang="ru-RU" sz="3400" dirty="0" smtClean="0">
                <a:latin typeface="Times New Roman"/>
                <a:ea typeface="Times New Roman"/>
              </a:rPr>
              <a:t>Христианство </a:t>
            </a:r>
            <a:r>
              <a:rPr lang="ru-RU" sz="3400" dirty="0">
                <a:latin typeface="Times New Roman"/>
                <a:ea typeface="Times New Roman"/>
              </a:rPr>
              <a:t>возникло в I веке н. э. в Палестине, находившейся </a:t>
            </a:r>
            <a:r>
              <a:rPr lang="ru-RU" sz="3400" dirty="0" smtClean="0">
                <a:latin typeface="Times New Roman"/>
                <a:ea typeface="Times New Roman"/>
              </a:rPr>
              <a:t>под </a:t>
            </a:r>
            <a:r>
              <a:rPr lang="ru-RU" sz="3400" dirty="0">
                <a:latin typeface="Times New Roman"/>
                <a:ea typeface="Times New Roman"/>
              </a:rPr>
              <a:t>властью Римской империи, </a:t>
            </a:r>
            <a:r>
              <a:rPr lang="ru-RU" sz="3400" dirty="0" smtClean="0">
                <a:latin typeface="Times New Roman"/>
                <a:ea typeface="Times New Roman"/>
              </a:rPr>
              <a:t>в </a:t>
            </a:r>
            <a:r>
              <a:rPr lang="ru-RU" sz="3400" dirty="0">
                <a:latin typeface="Times New Roman"/>
                <a:ea typeface="Times New Roman"/>
              </a:rPr>
              <a:t>среде евреев, в контексте мессианских движений ветхозаветного иудаизма. </a:t>
            </a:r>
            <a:r>
              <a:rPr lang="ru-RU" sz="3400" dirty="0" smtClean="0">
                <a:latin typeface="Times New Roman"/>
                <a:ea typeface="Times New Roman"/>
              </a:rPr>
              <a:t>В </a:t>
            </a:r>
            <a:r>
              <a:rPr lang="ru-RU" sz="3400" dirty="0">
                <a:latin typeface="Times New Roman"/>
                <a:ea typeface="Times New Roman"/>
              </a:rPr>
              <a:t>первые десятилетия своего существования </a:t>
            </a:r>
            <a:r>
              <a:rPr lang="ru-RU" sz="3400" dirty="0" smtClean="0">
                <a:latin typeface="Times New Roman"/>
                <a:ea typeface="Times New Roman"/>
              </a:rPr>
              <a:t>оно получило </a:t>
            </a:r>
            <a:r>
              <a:rPr lang="ru-RU" sz="3400" dirty="0">
                <a:latin typeface="Times New Roman"/>
                <a:ea typeface="Times New Roman"/>
              </a:rPr>
              <a:t>распространение и в других провинциях и среди других этнических групп. </a:t>
            </a:r>
            <a:r>
              <a:rPr lang="ru-RU" dirty="0" smtClean="0">
                <a:latin typeface="Times New Roman"/>
                <a:ea typeface="Times New Roman"/>
              </a:rPr>
              <a:t>	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</a:rPr>
              <a:t>	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912854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христианства «нет ни эллина, ни иудея», в том смысле, что христианином может быть любой, вне зависимости от его национальной принадлежности. В отличие от национальной религии иудаизма, христианство стало мировой религией. Христианство сняло со своих последователей множество заповедей Торы (бремена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неудобоносимые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Одним из самых важных нововведений  - вера в действительное (а не кажущееся или мнимое)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вочеловечивание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Бога, его сознательную жертвенную смерть и воскресение.</a:t>
            </a:r>
          </a:p>
        </p:txBody>
      </p:sp>
    </p:spTree>
    <p:extLst>
      <p:ext uri="{BB962C8B-B14F-4D97-AF65-F5344CB8AC3E}">
        <p14:creationId xmlns:p14="http://schemas.microsoft.com/office/powerpoint/2010/main" val="21103216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67744" y="0"/>
            <a:ext cx="2807518" cy="90805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Ислам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6713"/>
            <a:ext cx="4859338" cy="6021288"/>
          </a:xfrm>
        </p:spPr>
        <p:txBody>
          <a:bodyPr>
            <a:normAutofit lnSpcReduction="10000"/>
          </a:bodyPr>
          <a:lstStyle/>
          <a:p>
            <a:pPr marL="457200" indent="-457200" eaLnBrk="1" hangingPunct="1">
              <a:lnSpc>
                <a:spcPct val="90000"/>
              </a:lnSpc>
              <a:defRPr/>
            </a:pPr>
            <a:r>
              <a:rPr lang="ru-RU" sz="2000" dirty="0" smtClean="0"/>
              <a:t>По-арабски «покорность»</a:t>
            </a:r>
          </a:p>
          <a:p>
            <a:pPr marL="457200" indent="-457200" eaLnBrk="1" hangingPunct="1">
              <a:lnSpc>
                <a:spcPct val="90000"/>
              </a:lnSpc>
              <a:defRPr/>
            </a:pPr>
            <a:r>
              <a:rPr lang="ru-RU" sz="2000" dirty="0" smtClean="0"/>
              <a:t>Возник в Аравии в VII в. Основатель – Мухаммед </a:t>
            </a:r>
          </a:p>
          <a:p>
            <a:pPr marL="457200" indent="-457200" eaLnBrk="1" hangingPunct="1">
              <a:lnSpc>
                <a:spcPct val="90000"/>
              </a:lnSpc>
              <a:defRPr/>
            </a:pPr>
            <a:r>
              <a:rPr lang="ru-RU" sz="2000" dirty="0" smtClean="0"/>
              <a:t>Около 1,3 млрд. последователей в Сев. Африке, Азии</a:t>
            </a:r>
          </a:p>
          <a:p>
            <a:pPr marL="457200" indent="-457200" eaLnBrk="1" hangingPunct="1">
              <a:lnSpc>
                <a:spcPct val="90000"/>
              </a:lnSpc>
              <a:defRPr/>
            </a:pPr>
            <a:r>
              <a:rPr lang="ru-RU" sz="2000" dirty="0" smtClean="0"/>
              <a:t>Главные принципы ислама изложены в Коране </a:t>
            </a:r>
          </a:p>
          <a:p>
            <a:pPr marL="457200" indent="-457200" eaLnBrk="1" hangingPunct="1">
              <a:lnSpc>
                <a:spcPct val="90000"/>
              </a:lnSpc>
              <a:defRPr/>
            </a:pPr>
            <a:r>
              <a:rPr lang="ru-RU" sz="2000" dirty="0" smtClean="0"/>
              <a:t>Пять основных обязанностей (колонны ислама), предписанных приверженцам ислама: </a:t>
            </a:r>
          </a:p>
          <a:p>
            <a:pPr marL="457200" indent="-4572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ru-RU" sz="2000" dirty="0" smtClean="0"/>
              <a:t>вера в то, что нет Бога кроме Аллаха, а Мухаммед есть посланник Аллаха (</a:t>
            </a:r>
            <a:r>
              <a:rPr lang="ru-RU" sz="2000" dirty="0" err="1" smtClean="0"/>
              <a:t>шахада</a:t>
            </a:r>
            <a:r>
              <a:rPr lang="ru-RU" sz="2000" dirty="0" smtClean="0"/>
              <a:t>); </a:t>
            </a:r>
          </a:p>
          <a:p>
            <a:pPr marL="457200" indent="-4572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ru-RU" sz="2000" dirty="0" smtClean="0"/>
              <a:t>пятикратное ежедневное совершение молитвы (намаз); </a:t>
            </a:r>
          </a:p>
          <a:p>
            <a:pPr marL="457200" indent="-4572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ru-RU" sz="2000" dirty="0" smtClean="0"/>
              <a:t>милостыня в пользу бедных (</a:t>
            </a:r>
            <a:r>
              <a:rPr lang="ru-RU" sz="2000" dirty="0" err="1" smtClean="0"/>
              <a:t>закят</a:t>
            </a:r>
            <a:r>
              <a:rPr lang="ru-RU" sz="2000" dirty="0" smtClean="0"/>
              <a:t>); </a:t>
            </a:r>
          </a:p>
          <a:p>
            <a:pPr marL="457200" indent="-4572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ru-RU" sz="2000" dirty="0" smtClean="0"/>
              <a:t>пост в месяце рамазан; </a:t>
            </a:r>
          </a:p>
          <a:p>
            <a:pPr marL="457200" indent="-4572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ru-RU" sz="2000" dirty="0" smtClean="0"/>
              <a:t>паломничество в Мекку (хадж), совершаемое хотя бы единожды в жизни</a:t>
            </a:r>
          </a:p>
          <a:p>
            <a:pPr marL="457200" indent="-4572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dirty="0" smtClean="0"/>
              <a:t>  </a:t>
            </a:r>
          </a:p>
        </p:txBody>
      </p:sp>
      <p:pic>
        <p:nvPicPr>
          <p:cNvPr id="72708" name="Picture 4" descr="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557338"/>
            <a:ext cx="4495800" cy="4392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10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270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72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72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72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  <p:bldP spid="72707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805615"/>
            <a:ext cx="4032448" cy="414766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95327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3400" b="1" dirty="0">
                <a:latin typeface="Times New Roman"/>
                <a:ea typeface="Times New Roman"/>
              </a:rPr>
              <a:t>Ислам</a:t>
            </a:r>
            <a:endParaRPr lang="ru-RU" sz="3400" dirty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	</a:t>
            </a:r>
            <a:r>
              <a:rPr lang="ru-RU" sz="3300" dirty="0" smtClean="0">
                <a:solidFill>
                  <a:schemeClr val="tx1"/>
                </a:solidFill>
                <a:latin typeface="Times New Roman"/>
                <a:ea typeface="Times New Roman"/>
              </a:rPr>
              <a:t>Религиоведы </a:t>
            </a:r>
            <a:r>
              <a:rPr lang="ru-RU" sz="3300" dirty="0">
                <a:solidFill>
                  <a:schemeClr val="tx1"/>
                </a:solidFill>
                <a:latin typeface="Times New Roman"/>
                <a:ea typeface="Times New Roman"/>
              </a:rPr>
              <a:t>(см. </a:t>
            </a:r>
            <a:r>
              <a:rPr lang="ru-RU" sz="3300" dirty="0" err="1">
                <a:solidFill>
                  <a:schemeClr val="tx1"/>
                </a:solidFill>
                <a:latin typeface="Times New Roman"/>
                <a:ea typeface="Times New Roman"/>
              </a:rPr>
              <a:t>Люксенберг</a:t>
            </a:r>
            <a:r>
              <a:rPr lang="ru-RU" sz="3300" dirty="0">
                <a:solidFill>
                  <a:schemeClr val="tx1"/>
                </a:solidFill>
                <a:latin typeface="Times New Roman"/>
                <a:ea typeface="Times New Roman"/>
              </a:rPr>
              <a:t>, Кристоф) склонны утверждать, что Мухаммад многое позаимствовал из иудаизма и христианства. Хотя к VII веку н. э. христианство уже распространилось на огромную территорию, включая и южное побережье Средиземного моря, на территории Аравийского полуострова его последователи были не очень многочисленны. </a:t>
            </a:r>
            <a:endParaRPr lang="ru-RU" sz="3300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3300" dirty="0">
                <a:solidFill>
                  <a:schemeClr val="tx1"/>
                </a:solidFill>
                <a:latin typeface="Times New Roman"/>
                <a:ea typeface="Times New Roman"/>
              </a:rPr>
              <a:t>	</a:t>
            </a:r>
            <a:r>
              <a:rPr lang="ru-RU" sz="33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Единственное </a:t>
            </a:r>
            <a:r>
              <a:rPr lang="ru-RU" sz="3300" dirty="0">
                <a:solidFill>
                  <a:schemeClr val="tx1"/>
                </a:solidFill>
                <a:latin typeface="Times New Roman"/>
                <a:ea typeface="Times New Roman"/>
              </a:rPr>
              <a:t>христианское царство — Йемен — которым на момент рождения Мухаммада правили эфиопы-</a:t>
            </a:r>
            <a:r>
              <a:rPr lang="ru-RU" sz="3300" dirty="0" err="1">
                <a:solidFill>
                  <a:schemeClr val="tx1"/>
                </a:solidFill>
                <a:latin typeface="Times New Roman"/>
                <a:ea typeface="Times New Roman"/>
              </a:rPr>
              <a:t>монофизиты</a:t>
            </a:r>
            <a:r>
              <a:rPr lang="ru-RU" sz="3300" dirty="0">
                <a:solidFill>
                  <a:schemeClr val="tx1"/>
                </a:solidFill>
                <a:latin typeface="Times New Roman"/>
                <a:ea typeface="Times New Roman"/>
              </a:rPr>
              <a:t>, и то в период становления ислама перешло под власть </a:t>
            </a:r>
            <a:r>
              <a:rPr lang="ru-RU" sz="33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персов-</a:t>
            </a:r>
            <a:r>
              <a:rPr lang="ru-RU" sz="3300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маздаанцев</a:t>
            </a:r>
            <a:r>
              <a:rPr lang="ru-RU" sz="3300" dirty="0">
                <a:solidFill>
                  <a:schemeClr val="tx1"/>
                </a:solidFill>
                <a:latin typeface="Times New Roman"/>
                <a:ea typeface="Times New Roman"/>
              </a:rPr>
              <a:t>. </a:t>
            </a:r>
            <a:r>
              <a:rPr lang="ru-RU" sz="33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Кланы </a:t>
            </a:r>
            <a:r>
              <a:rPr lang="ru-RU" sz="3300" dirty="0">
                <a:solidFill>
                  <a:schemeClr val="tx1"/>
                </a:solidFill>
                <a:latin typeface="Times New Roman"/>
                <a:ea typeface="Times New Roman"/>
              </a:rPr>
              <a:t>и племена Аравии жили бок о бок с евреями и христианами </a:t>
            </a:r>
            <a:r>
              <a:rPr lang="ru-RU" sz="33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нескольких </a:t>
            </a:r>
            <a:r>
              <a:rPr lang="ru-RU" sz="3300" dirty="0">
                <a:solidFill>
                  <a:schemeClr val="tx1"/>
                </a:solidFill>
                <a:latin typeface="Times New Roman"/>
                <a:ea typeface="Times New Roman"/>
              </a:rPr>
              <a:t>веков, и были хорошо знакомы с идеей монотеизма. Так, </a:t>
            </a:r>
            <a:r>
              <a:rPr lang="ru-RU" sz="3300" dirty="0" err="1">
                <a:solidFill>
                  <a:schemeClr val="tx1"/>
                </a:solidFill>
                <a:latin typeface="Times New Roman"/>
                <a:ea typeface="Times New Roman"/>
              </a:rPr>
              <a:t>Варака</a:t>
            </a:r>
            <a:r>
              <a:rPr lang="ru-RU" sz="3300" dirty="0">
                <a:solidFill>
                  <a:schemeClr val="tx1"/>
                </a:solidFill>
                <a:latin typeface="Times New Roman"/>
                <a:ea typeface="Times New Roman"/>
              </a:rPr>
              <a:t>, двоюродный брат </a:t>
            </a:r>
            <a:r>
              <a:rPr lang="ru-RU" sz="3300" dirty="0" err="1">
                <a:solidFill>
                  <a:schemeClr val="tx1"/>
                </a:solidFill>
                <a:latin typeface="Times New Roman"/>
                <a:ea typeface="Times New Roman"/>
              </a:rPr>
              <a:t>Хадиджи</a:t>
            </a:r>
            <a:r>
              <a:rPr lang="ru-RU" sz="3300" dirty="0">
                <a:solidFill>
                  <a:schemeClr val="tx1"/>
                </a:solidFill>
                <a:latin typeface="Times New Roman"/>
                <a:ea typeface="Times New Roman"/>
              </a:rPr>
              <a:t>, жены Мухаммада, был христианином. Монотеисты или люди с монотеистическими наклонностями были известны как «</a:t>
            </a:r>
            <a:r>
              <a:rPr lang="ru-RU" sz="3300" dirty="0" err="1">
                <a:solidFill>
                  <a:schemeClr val="tx1"/>
                </a:solidFill>
                <a:latin typeface="Times New Roman"/>
                <a:ea typeface="Times New Roman"/>
              </a:rPr>
              <a:t>ханифы</a:t>
            </a:r>
            <a:r>
              <a:rPr lang="ru-RU" sz="3300" dirty="0">
                <a:solidFill>
                  <a:schemeClr val="tx1"/>
                </a:solidFill>
                <a:latin typeface="Times New Roman"/>
                <a:ea typeface="Times New Roman"/>
              </a:rPr>
              <a:t>». Считалось, что они следуют религии Авраама.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300" dirty="0" smtClean="0">
                <a:solidFill>
                  <a:schemeClr val="tx1"/>
                </a:solidFill>
                <a:latin typeface="Times New Roman"/>
                <a:ea typeface="Times New Roman"/>
              </a:rPr>
              <a:t>	Ислам </a:t>
            </a:r>
            <a:r>
              <a:rPr lang="ru-RU" sz="3300" dirty="0">
                <a:solidFill>
                  <a:schemeClr val="tx1"/>
                </a:solidFill>
                <a:latin typeface="Times New Roman"/>
                <a:ea typeface="Times New Roman"/>
              </a:rPr>
              <a:t>признаёт в качестве пророков основателей всех предыдущих монотеистических религий, впервые вводя концепцию прогрессирующего </a:t>
            </a:r>
            <a:r>
              <a:rPr lang="ru-RU" sz="33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Откровения. В </a:t>
            </a:r>
            <a:r>
              <a:rPr lang="ru-RU" sz="3300" dirty="0">
                <a:solidFill>
                  <a:schemeClr val="tx1"/>
                </a:solidFill>
                <a:latin typeface="Times New Roman"/>
                <a:ea typeface="Times New Roman"/>
              </a:rPr>
              <a:t>исламе дополнительно введён запрет на потребление спиртных напитков, азартных игр и нормы, направленные против внебрачных половых </a:t>
            </a:r>
            <a:r>
              <a:rPr lang="ru-RU" sz="3300" dirty="0" smtClean="0">
                <a:solidFill>
                  <a:schemeClr val="tx1"/>
                </a:solidFill>
                <a:latin typeface="Times New Roman"/>
                <a:ea typeface="Times New Roman"/>
              </a:rPr>
              <a:t>связей.</a:t>
            </a:r>
            <a:endParaRPr lang="ru-RU" sz="3300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2231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8686800" cy="838200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Основные вопросы: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b="1" dirty="0" smtClean="0"/>
              <a:t>1. Этимология слова «религия». Определения</a:t>
            </a:r>
            <a:r>
              <a:rPr lang="ru-RU" sz="3600" b="1" dirty="0"/>
              <a:t>. </a:t>
            </a:r>
            <a:endParaRPr lang="ru-RU" sz="3600" b="1" dirty="0" smtClean="0"/>
          </a:p>
          <a:p>
            <a:pPr marL="0" indent="0">
              <a:buNone/>
            </a:pPr>
            <a:r>
              <a:rPr lang="ru-RU" sz="3600" b="1" dirty="0" smtClean="0"/>
              <a:t>2. </a:t>
            </a:r>
            <a:r>
              <a:rPr lang="ru-RU" sz="3600" b="1" dirty="0"/>
              <a:t>Возникновение и развитие науки о </a:t>
            </a:r>
            <a:r>
              <a:rPr lang="ru-RU" sz="3600" b="1" dirty="0" smtClean="0"/>
              <a:t>религии</a:t>
            </a:r>
          </a:p>
          <a:p>
            <a:pPr marL="0" indent="0">
              <a:buNone/>
            </a:pPr>
            <a:r>
              <a:rPr lang="ru-RU" sz="3600" b="1" dirty="0" smtClean="0"/>
              <a:t>3. Структура </a:t>
            </a:r>
            <a:r>
              <a:rPr lang="ru-RU" sz="3600" b="1" dirty="0"/>
              <a:t>религии, виды, основные функции.</a:t>
            </a:r>
            <a:endParaRPr lang="ru-RU" sz="3600" dirty="0"/>
          </a:p>
          <a:p>
            <a:pPr>
              <a:buNone/>
            </a:pPr>
            <a:r>
              <a:rPr lang="ru-RU" sz="3600" b="1" dirty="0" smtClean="0"/>
              <a:t>4. Возникновение религии, её разновидности и направления.</a:t>
            </a:r>
            <a:endParaRPr lang="ru-RU" sz="3600" dirty="0" smtClean="0"/>
          </a:p>
        </p:txBody>
      </p:sp>
    </p:spTree>
    <p:extLst>
      <p:ext uri="{BB962C8B-B14F-4D97-AF65-F5344CB8AC3E}">
        <p14:creationId xmlns:p14="http://schemas.microsoft.com/office/powerpoint/2010/main" val="2698652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Буддизм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981075"/>
            <a:ext cx="5184775" cy="57610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800" smtClean="0"/>
              <a:t>Самая ранняя мировая религия, Возник в Древней Индии в VI-V вв. до н.э.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smtClean="0"/>
              <a:t>Основателем считается Сиддхартха Гаутама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smtClean="0"/>
              <a:t>Расцвет буддизма в Индии - V в. до н.э.- начало 1-го тыс. н.э.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smtClean="0"/>
              <a:t>Распространился в Юго-Восточной и Центральной Азии, отчасти в Средней Азии и Сибири </a:t>
            </a:r>
          </a:p>
        </p:txBody>
      </p:sp>
      <p:pic>
        <p:nvPicPr>
          <p:cNvPr id="6151" name="Picture 7" descr="261505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1628775"/>
            <a:ext cx="3524250" cy="445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3097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14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6150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0004-004-Buddizm-nikogda-ne-znal-ni-edinoj-tserkovnoj-organizatsii-ni-drugik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52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3257" y="116632"/>
            <a:ext cx="4558743" cy="525621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2400" dirty="0" smtClean="0"/>
              <a:t>	</a:t>
            </a:r>
            <a:r>
              <a:rPr lang="ru-RU" sz="2500" dirty="0" smtClean="0"/>
              <a:t>В центре буддизма - учение о "четырёх благородных истинах": существуют страдание, его причина, состояние освобождения (нирвана) и путь к нему. </a:t>
            </a:r>
            <a:r>
              <a:rPr lang="ru-RU" sz="2500" dirty="0"/>
              <a:t>Основные направления: хинаяна и </a:t>
            </a:r>
            <a:r>
              <a:rPr lang="ru-RU" sz="2500" dirty="0" smtClean="0"/>
              <a:t>махаяна.</a:t>
            </a:r>
            <a:endParaRPr lang="ru-RU" sz="2500" dirty="0"/>
          </a:p>
          <a:p>
            <a:pPr lvl="1">
              <a:defRPr/>
            </a:pPr>
            <a:endParaRPr lang="ru-RU" sz="2400" dirty="0" smtClean="0"/>
          </a:p>
        </p:txBody>
      </p:sp>
      <p:pic>
        <p:nvPicPr>
          <p:cNvPr id="5127" name="Picture 7" descr="nepal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8009" y="-57452"/>
            <a:ext cx="4495800" cy="3371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22-46-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3314398"/>
            <a:ext cx="4668009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11417" y="3314398"/>
            <a:ext cx="548511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 smtClean="0"/>
              <a:t>	</a:t>
            </a:r>
            <a:r>
              <a:rPr lang="ru-RU" sz="2200" dirty="0" smtClean="0"/>
              <a:t>Буддизм </a:t>
            </a:r>
            <a:r>
              <a:rPr lang="ru-RU" sz="2200" dirty="0"/>
              <a:t>отрицает потусторонность </a:t>
            </a:r>
            <a:r>
              <a:rPr lang="ru-RU" sz="2200" dirty="0" smtClean="0"/>
              <a:t>освобождения, наличие души. Человеческое </a:t>
            </a:r>
            <a:r>
              <a:rPr lang="ru-RU" sz="2200" dirty="0"/>
              <a:t>«я» отождествляется с совокупным функционированием определенного набора </a:t>
            </a:r>
            <a:r>
              <a:rPr lang="ru-RU" sz="2200" dirty="0" smtClean="0"/>
              <a:t>дхарм, </a:t>
            </a:r>
            <a:r>
              <a:rPr lang="ru-RU" sz="2200" dirty="0"/>
              <a:t>нет бога как творца и безусловно высшего существа. </a:t>
            </a:r>
            <a:r>
              <a:rPr lang="ru-RU" sz="2200" dirty="0" smtClean="0"/>
              <a:t>Постепенно сложился </a:t>
            </a:r>
            <a:r>
              <a:rPr lang="ru-RU" sz="2200" dirty="0"/>
              <a:t>культ Будды и бодхисатв (см. БОДХИСАТТВА), ритуал, появились </a:t>
            </a:r>
            <a:r>
              <a:rPr lang="ru-RU" sz="2200" dirty="0" err="1"/>
              <a:t>сангхи</a:t>
            </a:r>
            <a:r>
              <a:rPr lang="ru-RU" sz="2200" dirty="0"/>
              <a:t> (см. САНГХА) (монашеские общины) и т. д</a:t>
            </a:r>
          </a:p>
        </p:txBody>
      </p:sp>
    </p:spTree>
    <p:extLst>
      <p:ext uri="{BB962C8B-B14F-4D97-AF65-F5344CB8AC3E}">
        <p14:creationId xmlns:p14="http://schemas.microsoft.com/office/powerpoint/2010/main" val="21271176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70" y="32792"/>
            <a:ext cx="9127030" cy="6825208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</a:rPr>
              <a:t>Мировые религии</a:t>
            </a:r>
            <a:endParaRPr lang="ru-RU" dirty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Вывод: 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Мировыми </a:t>
            </a:r>
            <a:r>
              <a:rPr lang="ru-RU" dirty="0">
                <a:latin typeface="Times New Roman"/>
                <a:ea typeface="Times New Roman"/>
              </a:rPr>
              <a:t>религиями принято </a:t>
            </a:r>
            <a:r>
              <a:rPr lang="ru-RU" dirty="0" smtClean="0">
                <a:latin typeface="Times New Roman"/>
                <a:ea typeface="Times New Roman"/>
              </a:rPr>
              <a:t>называть: буддизм</a:t>
            </a:r>
            <a:r>
              <a:rPr lang="ru-RU" dirty="0">
                <a:latin typeface="Times New Roman"/>
                <a:ea typeface="Times New Roman"/>
              </a:rPr>
              <a:t>, христианство и ислам (указаны в порядке возникновения). Чтобы религия считалась мировой, она должна иметь весомое число последователей по всему миру и при этом не должна ассоциироваться с какой-либо национальной или государственной общностью.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6530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36912"/>
            <a:ext cx="8686800" cy="838200"/>
          </a:xfrm>
        </p:spPr>
        <p:txBody>
          <a:bodyPr>
            <a:prstTxWarp prst="textPlain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814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4811691"/>
          </a:xfrm>
        </p:spPr>
        <p:txBody>
          <a:bodyPr/>
          <a:lstStyle/>
          <a:p>
            <a:pPr algn="ctr">
              <a:buNone/>
            </a:pPr>
            <a:endParaRPr lang="ru-RU" b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Религия</a:t>
            </a:r>
            <a:r>
              <a:rPr lang="ru-RU" b="1" dirty="0" smtClean="0"/>
              <a:t> – это система устоявшихся взглядов.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7356309" cy="551723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28604"/>
            <a:ext cx="9144000" cy="5097443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    Религия</a:t>
            </a:r>
            <a:r>
              <a:rPr lang="ru-RU" dirty="0" smtClean="0"/>
              <a:t> — особая форма осознания мира, обусловленная верой в сверхъестественное, включающая в себя свод моральных норм и типов поведения, обрядов, культовых действий и объединение людей в организации (церковь, религиозную общину).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35362"/>
            <a:ext cx="3182668" cy="392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64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625</TotalTime>
  <Words>3518</Words>
  <Application>Microsoft Office PowerPoint</Application>
  <PresentationFormat>Экран (4:3)</PresentationFormat>
  <Paragraphs>232</Paragraphs>
  <Slides>74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5" baseType="lpstr">
      <vt:lpstr>Трек</vt:lpstr>
      <vt:lpstr>История и теория религии как научная и учебная дисциплина: понятие, структура, функции, генезис науки. Определения религии. Религия как историко-культурный и социальный феномен.</vt:lpstr>
      <vt:lpstr>Презентация PowerPoint</vt:lpstr>
      <vt:lpstr>Главные задачи курса истории религии: </vt:lpstr>
      <vt:lpstr>Презентация PowerPoint</vt:lpstr>
      <vt:lpstr>Презентация PowerPoint</vt:lpstr>
      <vt:lpstr>Презентация PowerPoint</vt:lpstr>
      <vt:lpstr>Основные вопросы:</vt:lpstr>
      <vt:lpstr>Презентация PowerPoint</vt:lpstr>
      <vt:lpstr>Презентация PowerPoint</vt:lpstr>
      <vt:lpstr>      Другие определения религии: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Определения религии делятся на:</vt:lpstr>
      <vt:lpstr>Презентация PowerPoint</vt:lpstr>
      <vt:lpstr>Презентация PowerPoint</vt:lpstr>
      <vt:lpstr>Презентация PowerPoint</vt:lpstr>
      <vt:lpstr> 2. Возникновение и развитие науки о религии. </vt:lpstr>
      <vt:lpstr>Презентация PowerPoint</vt:lpstr>
      <vt:lpstr>Сравнительно-исторические исследования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 Структура религии, виды, основные функции.</vt:lpstr>
      <vt:lpstr>Многообразие религий</vt:lpstr>
      <vt:lpstr>Виды религий: </vt:lpstr>
      <vt:lpstr>Презентация PowerPoint</vt:lpstr>
      <vt:lpstr>Презентация PowerPoint</vt:lpstr>
      <vt:lpstr>Презентация PowerPoint</vt:lpstr>
      <vt:lpstr>Презентация PowerPoint</vt:lpstr>
      <vt:lpstr>Меметика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Веротерпимость</vt:lpstr>
      <vt:lpstr>Мировые религии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Ислам                                 Бахаи</vt:lpstr>
      <vt:lpstr>Презентация PowerPoint</vt:lpstr>
      <vt:lpstr>Христианство</vt:lpstr>
      <vt:lpstr>Презентация PowerPoint</vt:lpstr>
      <vt:lpstr>Ислам</vt:lpstr>
      <vt:lpstr>Презентация PowerPoint</vt:lpstr>
      <vt:lpstr>Буддизм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положения религиоведения.</dc:title>
  <dc:creator>Надян</dc:creator>
  <cp:lastModifiedBy>Надежда</cp:lastModifiedBy>
  <cp:revision>103</cp:revision>
  <dcterms:modified xsi:type="dcterms:W3CDTF">2018-08-20T17:31:49Z</dcterms:modified>
</cp:coreProperties>
</file>